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5" r:id="rId2"/>
    <p:sldId id="296" r:id="rId3"/>
    <p:sldId id="293" r:id="rId4"/>
    <p:sldId id="300" r:id="rId5"/>
    <p:sldId id="301" r:id="rId6"/>
    <p:sldId id="291" r:id="rId7"/>
    <p:sldId id="294" r:id="rId8"/>
    <p:sldId id="256" r:id="rId9"/>
    <p:sldId id="258" r:id="rId10"/>
    <p:sldId id="274" r:id="rId11"/>
    <p:sldId id="275" r:id="rId12"/>
    <p:sldId id="285" r:id="rId13"/>
    <p:sldId id="264" r:id="rId14"/>
    <p:sldId id="265" r:id="rId15"/>
    <p:sldId id="282" r:id="rId16"/>
    <p:sldId id="283" r:id="rId17"/>
    <p:sldId id="266" r:id="rId18"/>
    <p:sldId id="284" r:id="rId19"/>
    <p:sldId id="267" r:id="rId20"/>
    <p:sldId id="259" r:id="rId21"/>
    <p:sldId id="287" r:id="rId22"/>
    <p:sldId id="270" r:id="rId23"/>
    <p:sldId id="288" r:id="rId24"/>
    <p:sldId id="289" r:id="rId25"/>
    <p:sldId id="286" r:id="rId26"/>
    <p:sldId id="260" r:id="rId27"/>
    <p:sldId id="273" r:id="rId28"/>
    <p:sldId id="290" r:id="rId29"/>
    <p:sldId id="302" r:id="rId30"/>
    <p:sldId id="257" r:id="rId31"/>
    <p:sldId id="276" r:id="rId32"/>
    <p:sldId id="279" r:id="rId33"/>
    <p:sldId id="277"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F7D12-6019-4203-B48D-1CF7EAAC68B9}" v="106" dt="2022-04-19T09:45:26.527"/>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08" autoAdjust="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80CF7D12-6019-4203-B48D-1CF7EAAC68B9}"/>
    <pc:docChg chg="undo redo custSel addSld delSld modSld sldOrd modMainMaster">
      <pc:chgData name="瑀婕 陳" userId="c176ebd2e60a71ab" providerId="LiveId" clId="{80CF7D12-6019-4203-B48D-1CF7EAAC68B9}" dt="2022-05-10T15:15:12.387" v="4255"/>
      <pc:docMkLst>
        <pc:docMk/>
      </pc:docMkLst>
      <pc:sldChg chg="addSp delSp modSp mod modNotesTx">
        <pc:chgData name="瑀婕 陳" userId="c176ebd2e60a71ab" providerId="LiveId" clId="{80CF7D12-6019-4203-B48D-1CF7EAAC68B9}" dt="2022-05-10T15:07:11.728" v="4253" actId="1076"/>
        <pc:sldMkLst>
          <pc:docMk/>
          <pc:sldMk cId="2900631532" sldId="256"/>
        </pc:sldMkLst>
        <pc:spChg chg="add del mod">
          <ac:chgData name="瑀婕 陳" userId="c176ebd2e60a71ab" providerId="LiveId" clId="{80CF7D12-6019-4203-B48D-1CF7EAAC68B9}" dt="2022-05-10T15:07:11.728" v="4253" actId="1076"/>
          <ac:spMkLst>
            <pc:docMk/>
            <pc:sldMk cId="2900631532" sldId="256"/>
            <ac:spMk id="2" creationId="{865B4592-FA52-4568-8BB4-43EEC52FF7A1}"/>
          </ac:spMkLst>
        </pc:spChg>
        <pc:spChg chg="mod">
          <ac:chgData name="瑀婕 陳" userId="c176ebd2e60a71ab" providerId="LiveId" clId="{80CF7D12-6019-4203-B48D-1CF7EAAC68B9}" dt="2022-04-12T18:25:46.127" v="268" actId="20577"/>
          <ac:spMkLst>
            <pc:docMk/>
            <pc:sldMk cId="2900631532" sldId="256"/>
            <ac:spMk id="3" creationId="{7BBCE08D-2044-4ADC-BD6A-E048B602B752}"/>
          </ac:spMkLst>
        </pc:spChg>
        <pc:spChg chg="add del mod">
          <ac:chgData name="瑀婕 陳" userId="c176ebd2e60a71ab" providerId="LiveId" clId="{80CF7D12-6019-4203-B48D-1CF7EAAC68B9}" dt="2022-05-10T15:07:11.398" v="4252" actId="21"/>
          <ac:spMkLst>
            <pc:docMk/>
            <pc:sldMk cId="2900631532" sldId="256"/>
            <ac:spMk id="6" creationId="{71550723-916E-1C58-4C80-C9740ABE8B2D}"/>
          </ac:spMkLst>
        </pc:spChg>
      </pc:sldChg>
      <pc:sldChg chg="del">
        <pc:chgData name="瑀婕 陳" userId="c176ebd2e60a71ab" providerId="LiveId" clId="{80CF7D12-6019-4203-B48D-1CF7EAAC68B9}" dt="2022-04-19T09:08:39.409" v="4147" actId="2696"/>
        <pc:sldMkLst>
          <pc:docMk/>
          <pc:sldMk cId="3303710428" sldId="257"/>
        </pc:sldMkLst>
      </pc:sldChg>
      <pc:sldChg chg="modSp mod modNotesTx">
        <pc:chgData name="瑀婕 陳" userId="c176ebd2e60a71ab" providerId="LiveId" clId="{80CF7D12-6019-4203-B48D-1CF7EAAC68B9}" dt="2022-04-13T03:21:07.322" v="1989" actId="20577"/>
        <pc:sldMkLst>
          <pc:docMk/>
          <pc:sldMk cId="2263232528" sldId="258"/>
        </pc:sldMkLst>
        <pc:spChg chg="mod">
          <ac:chgData name="瑀婕 陳" userId="c176ebd2e60a71ab" providerId="LiveId" clId="{80CF7D12-6019-4203-B48D-1CF7EAAC68B9}" dt="2022-04-13T03:19:21.577" v="1985" actId="20577"/>
          <ac:spMkLst>
            <pc:docMk/>
            <pc:sldMk cId="2263232528" sldId="258"/>
            <ac:spMk id="3" creationId="{A463C75B-B121-4716-9B0B-ECB4A3338C31}"/>
          </ac:spMkLst>
        </pc:spChg>
      </pc:sldChg>
      <pc:sldChg chg="modSp mod">
        <pc:chgData name="瑀婕 陳" userId="c176ebd2e60a71ab" providerId="LiveId" clId="{80CF7D12-6019-4203-B48D-1CF7EAAC68B9}" dt="2022-04-13T02:46:30.403" v="1478" actId="20577"/>
        <pc:sldMkLst>
          <pc:docMk/>
          <pc:sldMk cId="2605046591" sldId="259"/>
        </pc:sldMkLst>
        <pc:spChg chg="mod">
          <ac:chgData name="瑀婕 陳" userId="c176ebd2e60a71ab" providerId="LiveId" clId="{80CF7D12-6019-4203-B48D-1CF7EAAC68B9}" dt="2022-04-13T02:46:30.403" v="1478" actId="20577"/>
          <ac:spMkLst>
            <pc:docMk/>
            <pc:sldMk cId="2605046591" sldId="259"/>
            <ac:spMk id="3" creationId="{A463C75B-B121-4716-9B0B-ECB4A3338C31}"/>
          </ac:spMkLst>
        </pc:spChg>
      </pc:sldChg>
      <pc:sldChg chg="modSp mod">
        <pc:chgData name="瑀婕 陳" userId="c176ebd2e60a71ab" providerId="LiveId" clId="{80CF7D12-6019-4203-B48D-1CF7EAAC68B9}" dt="2022-05-10T15:15:12.387" v="4255"/>
        <pc:sldMkLst>
          <pc:docMk/>
          <pc:sldMk cId="1896714660" sldId="264"/>
        </pc:sldMkLst>
        <pc:spChg chg="mod">
          <ac:chgData name="瑀婕 陳" userId="c176ebd2e60a71ab" providerId="LiveId" clId="{80CF7D12-6019-4203-B48D-1CF7EAAC68B9}" dt="2022-05-10T15:15:12.387" v="4255"/>
          <ac:spMkLst>
            <pc:docMk/>
            <pc:sldMk cId="1896714660" sldId="264"/>
            <ac:spMk id="3" creationId="{A463C75B-B121-4716-9B0B-ECB4A3338C31}"/>
          </ac:spMkLst>
        </pc:spChg>
      </pc:sldChg>
      <pc:sldChg chg="modSp mod">
        <pc:chgData name="瑀婕 陳" userId="c176ebd2e60a71ab" providerId="LiveId" clId="{80CF7D12-6019-4203-B48D-1CF7EAAC68B9}" dt="2022-04-13T03:12:25.350" v="1975" actId="20577"/>
        <pc:sldMkLst>
          <pc:docMk/>
          <pc:sldMk cId="2273023736" sldId="266"/>
        </pc:sldMkLst>
        <pc:spChg chg="mod">
          <ac:chgData name="瑀婕 陳" userId="c176ebd2e60a71ab" providerId="LiveId" clId="{80CF7D12-6019-4203-B48D-1CF7EAAC68B9}" dt="2022-04-13T03:12:25.350" v="1975" actId="20577"/>
          <ac:spMkLst>
            <pc:docMk/>
            <pc:sldMk cId="2273023736" sldId="266"/>
            <ac:spMk id="3" creationId="{A463C75B-B121-4716-9B0B-ECB4A3338C31}"/>
          </ac:spMkLst>
        </pc:spChg>
      </pc:sldChg>
      <pc:sldChg chg="modNotesTx">
        <pc:chgData name="瑀婕 陳" userId="c176ebd2e60a71ab" providerId="LiveId" clId="{80CF7D12-6019-4203-B48D-1CF7EAAC68B9}" dt="2022-04-13T03:30:04.235" v="2218" actId="20577"/>
        <pc:sldMkLst>
          <pc:docMk/>
          <pc:sldMk cId="3005876818" sldId="267"/>
        </pc:sldMkLst>
      </pc:sldChg>
      <pc:sldChg chg="modNotesTx">
        <pc:chgData name="瑀婕 陳" userId="c176ebd2e60a71ab" providerId="LiveId" clId="{80CF7D12-6019-4203-B48D-1CF7EAAC68B9}" dt="2022-04-19T08:16:49.148" v="4071" actId="20577"/>
        <pc:sldMkLst>
          <pc:docMk/>
          <pc:sldMk cId="2858238947" sldId="270"/>
        </pc:sldMkLst>
      </pc:sldChg>
      <pc:sldChg chg="modSp mod">
        <pc:chgData name="瑀婕 陳" userId="c176ebd2e60a71ab" providerId="LiveId" clId="{80CF7D12-6019-4203-B48D-1CF7EAAC68B9}" dt="2022-04-12T18:25:07.639" v="267" actId="1076"/>
        <pc:sldMkLst>
          <pc:docMk/>
          <pc:sldMk cId="510687198" sldId="274"/>
        </pc:sldMkLst>
        <pc:spChg chg="mod">
          <ac:chgData name="瑀婕 陳" userId="c176ebd2e60a71ab" providerId="LiveId" clId="{80CF7D12-6019-4203-B48D-1CF7EAAC68B9}" dt="2022-04-12T18:25:07.639" v="267" actId="1076"/>
          <ac:spMkLst>
            <pc:docMk/>
            <pc:sldMk cId="510687198" sldId="274"/>
            <ac:spMk id="3" creationId="{A463C75B-B121-4716-9B0B-ECB4A3338C31}"/>
          </ac:spMkLst>
        </pc:spChg>
      </pc:sldChg>
      <pc:sldChg chg="modSp del mod">
        <pc:chgData name="瑀婕 陳" userId="c176ebd2e60a71ab" providerId="LiveId" clId="{80CF7D12-6019-4203-B48D-1CF7EAAC68B9}" dt="2022-04-19T09:08:39.409" v="4147" actId="2696"/>
        <pc:sldMkLst>
          <pc:docMk/>
          <pc:sldMk cId="469606849" sldId="276"/>
        </pc:sldMkLst>
        <pc:spChg chg="mod">
          <ac:chgData name="瑀婕 陳" userId="c176ebd2e60a71ab" providerId="LiveId" clId="{80CF7D12-6019-4203-B48D-1CF7EAAC68B9}" dt="2022-04-13T03:15:04.404" v="1977" actId="20577"/>
          <ac:spMkLst>
            <pc:docMk/>
            <pc:sldMk cId="469606849" sldId="276"/>
            <ac:spMk id="3" creationId="{A463C75B-B121-4716-9B0B-ECB4A3338C31}"/>
          </ac:spMkLst>
        </pc:spChg>
      </pc:sldChg>
      <pc:sldChg chg="del">
        <pc:chgData name="瑀婕 陳" userId="c176ebd2e60a71ab" providerId="LiveId" clId="{80CF7D12-6019-4203-B48D-1CF7EAAC68B9}" dt="2022-04-19T09:08:39.409" v="4147" actId="2696"/>
        <pc:sldMkLst>
          <pc:docMk/>
          <pc:sldMk cId="4220468811" sldId="277"/>
        </pc:sldMkLst>
      </pc:sldChg>
      <pc:sldChg chg="del">
        <pc:chgData name="瑀婕 陳" userId="c176ebd2e60a71ab" providerId="LiveId" clId="{80CF7D12-6019-4203-B48D-1CF7EAAC68B9}" dt="2022-04-19T09:08:39.409" v="4147" actId="2696"/>
        <pc:sldMkLst>
          <pc:docMk/>
          <pc:sldMk cId="1887947407" sldId="278"/>
        </pc:sldMkLst>
      </pc:sldChg>
      <pc:sldChg chg="modSp del mod">
        <pc:chgData name="瑀婕 陳" userId="c176ebd2e60a71ab" providerId="LiveId" clId="{80CF7D12-6019-4203-B48D-1CF7EAAC68B9}" dt="2022-04-19T09:08:39.409" v="4147" actId="2696"/>
        <pc:sldMkLst>
          <pc:docMk/>
          <pc:sldMk cId="1827480588" sldId="279"/>
        </pc:sldMkLst>
        <pc:spChg chg="mod">
          <ac:chgData name="瑀婕 陳" userId="c176ebd2e60a71ab" providerId="LiveId" clId="{80CF7D12-6019-4203-B48D-1CF7EAAC68B9}" dt="2022-04-13T03:17:47.022" v="1981" actId="20577"/>
          <ac:spMkLst>
            <pc:docMk/>
            <pc:sldMk cId="1827480588" sldId="279"/>
            <ac:spMk id="3" creationId="{A463C75B-B121-4716-9B0B-ECB4A3338C31}"/>
          </ac:spMkLst>
        </pc:spChg>
      </pc:sldChg>
      <pc:sldChg chg="modNotesTx">
        <pc:chgData name="瑀婕 陳" userId="c176ebd2e60a71ab" providerId="LiveId" clId="{80CF7D12-6019-4203-B48D-1CF7EAAC68B9}" dt="2022-04-13T03:28:40.201" v="2148" actId="20577"/>
        <pc:sldMkLst>
          <pc:docMk/>
          <pc:sldMk cId="345708947" sldId="285"/>
        </pc:sldMkLst>
      </pc:sldChg>
      <pc:sldChg chg="addSp delSp modSp add mod ord delAnim modAnim modNotesTx">
        <pc:chgData name="瑀婕 陳" userId="c176ebd2e60a71ab" providerId="LiveId" clId="{80CF7D12-6019-4203-B48D-1CF7EAAC68B9}" dt="2022-04-18T08:29:51.339" v="2226"/>
        <pc:sldMkLst>
          <pc:docMk/>
          <pc:sldMk cId="28883161" sldId="291"/>
        </pc:sldMkLst>
        <pc:spChg chg="mod">
          <ac:chgData name="瑀婕 陳" userId="c176ebd2e60a71ab" providerId="LiveId" clId="{80CF7D12-6019-4203-B48D-1CF7EAAC68B9}" dt="2022-04-13T04:24:58.203" v="2220" actId="2710"/>
          <ac:spMkLst>
            <pc:docMk/>
            <pc:sldMk cId="28883161" sldId="291"/>
            <ac:spMk id="3" creationId="{84978639-3CAD-4EB6-B543-ADB42B323441}"/>
          </ac:spMkLst>
        </pc:spChg>
        <pc:picChg chg="add del mod">
          <ac:chgData name="瑀婕 陳" userId="c176ebd2e60a71ab" providerId="LiveId" clId="{80CF7D12-6019-4203-B48D-1CF7EAAC68B9}" dt="2022-04-13T01:49:30.673" v="1249" actId="21"/>
          <ac:picMkLst>
            <pc:docMk/>
            <pc:sldMk cId="28883161" sldId="291"/>
            <ac:picMk id="5" creationId="{0472DA31-8E9D-4003-9B0E-22C2D618B295}"/>
          </ac:picMkLst>
        </pc:picChg>
        <pc:picChg chg="add del mod">
          <ac:chgData name="瑀婕 陳" userId="c176ebd2e60a71ab" providerId="LiveId" clId="{80CF7D12-6019-4203-B48D-1CF7EAAC68B9}" dt="2022-04-13T01:49:30.673" v="1249" actId="21"/>
          <ac:picMkLst>
            <pc:docMk/>
            <pc:sldMk cId="28883161" sldId="291"/>
            <ac:picMk id="7" creationId="{BC475676-21D4-4396-A9D7-5667B240A345}"/>
          </ac:picMkLst>
        </pc:picChg>
      </pc:sldChg>
      <pc:sldChg chg="new del">
        <pc:chgData name="瑀婕 陳" userId="c176ebd2e60a71ab" providerId="LiveId" clId="{80CF7D12-6019-4203-B48D-1CF7EAAC68B9}" dt="2022-04-12T14:23:23.562" v="1" actId="680"/>
        <pc:sldMkLst>
          <pc:docMk/>
          <pc:sldMk cId="961955215" sldId="291"/>
        </pc:sldMkLst>
      </pc:sldChg>
      <pc:sldChg chg="modSp new del mod">
        <pc:chgData name="瑀婕 陳" userId="c176ebd2e60a71ab" providerId="LiveId" clId="{80CF7D12-6019-4203-B48D-1CF7EAAC68B9}" dt="2022-04-12T18:05:05.789" v="265" actId="2696"/>
        <pc:sldMkLst>
          <pc:docMk/>
          <pc:sldMk cId="3012412982" sldId="291"/>
        </pc:sldMkLst>
        <pc:spChg chg="mod">
          <ac:chgData name="瑀婕 陳" userId="c176ebd2e60a71ab" providerId="LiveId" clId="{80CF7D12-6019-4203-B48D-1CF7EAAC68B9}" dt="2022-04-12T14:24:59.611" v="21" actId="1076"/>
          <ac:spMkLst>
            <pc:docMk/>
            <pc:sldMk cId="3012412982" sldId="291"/>
            <ac:spMk id="2" creationId="{AA9798D2-FF1D-4721-95CF-9F1C4BFF966F}"/>
          </ac:spMkLst>
        </pc:spChg>
        <pc:spChg chg="mod">
          <ac:chgData name="瑀婕 陳" userId="c176ebd2e60a71ab" providerId="LiveId" clId="{80CF7D12-6019-4203-B48D-1CF7EAAC68B9}" dt="2022-04-12T14:37:48.026" v="233" actId="20577"/>
          <ac:spMkLst>
            <pc:docMk/>
            <pc:sldMk cId="3012412982" sldId="291"/>
            <ac:spMk id="3" creationId="{84978639-3CAD-4EB6-B543-ADB42B323441}"/>
          </ac:spMkLst>
        </pc:spChg>
      </pc:sldChg>
      <pc:sldChg chg="add del">
        <pc:chgData name="瑀婕 陳" userId="c176ebd2e60a71ab" providerId="LiveId" clId="{80CF7D12-6019-4203-B48D-1CF7EAAC68B9}" dt="2022-04-12T19:03:42.729" v="912" actId="47"/>
        <pc:sldMkLst>
          <pc:docMk/>
          <pc:sldMk cId="2681875861" sldId="292"/>
        </pc:sldMkLst>
      </pc:sldChg>
      <pc:sldChg chg="new del">
        <pc:chgData name="瑀婕 陳" userId="c176ebd2e60a71ab" providerId="LiveId" clId="{80CF7D12-6019-4203-B48D-1CF7EAAC68B9}" dt="2022-04-12T18:05:05.789" v="265" actId="2696"/>
        <pc:sldMkLst>
          <pc:docMk/>
          <pc:sldMk cId="3012742055" sldId="292"/>
        </pc:sldMkLst>
      </pc:sldChg>
      <pc:sldChg chg="new del ord">
        <pc:chgData name="瑀婕 陳" userId="c176ebd2e60a71ab" providerId="LiveId" clId="{80CF7D12-6019-4203-B48D-1CF7EAAC68B9}" dt="2022-04-12T15:34:21.921" v="238" actId="47"/>
        <pc:sldMkLst>
          <pc:docMk/>
          <pc:sldMk cId="2571540978" sldId="293"/>
        </pc:sldMkLst>
      </pc:sldChg>
      <pc:sldChg chg="addSp delSp modSp new mod ord modNotesTx">
        <pc:chgData name="瑀婕 陳" userId="c176ebd2e60a71ab" providerId="LiveId" clId="{80CF7D12-6019-4203-B48D-1CF7EAAC68B9}" dt="2022-04-19T09:46:13.761" v="4247" actId="14100"/>
        <pc:sldMkLst>
          <pc:docMk/>
          <pc:sldMk cId="2847378463" sldId="293"/>
        </pc:sldMkLst>
        <pc:spChg chg="add del mod">
          <ac:chgData name="瑀婕 陳" userId="c176ebd2e60a71ab" providerId="LiveId" clId="{80CF7D12-6019-4203-B48D-1CF7EAAC68B9}" dt="2022-04-12T15:48:27.180" v="263" actId="20577"/>
          <ac:spMkLst>
            <pc:docMk/>
            <pc:sldMk cId="2847378463" sldId="293"/>
            <ac:spMk id="2" creationId="{48826889-1C86-447C-8FD1-AB36B10B9429}"/>
          </ac:spMkLst>
        </pc:spChg>
        <pc:spChg chg="add del">
          <ac:chgData name="瑀婕 陳" userId="c176ebd2e60a71ab" providerId="LiveId" clId="{80CF7D12-6019-4203-B48D-1CF7EAAC68B9}" dt="2022-04-12T15:48:31.416" v="264" actId="478"/>
          <ac:spMkLst>
            <pc:docMk/>
            <pc:sldMk cId="2847378463" sldId="293"/>
            <ac:spMk id="3" creationId="{900D4BF5-7B82-413A-83D2-32AB77B6CFCE}"/>
          </ac:spMkLst>
        </pc:spChg>
        <pc:spChg chg="add mod">
          <ac:chgData name="瑀婕 陳" userId="c176ebd2e60a71ab" providerId="LiveId" clId="{80CF7D12-6019-4203-B48D-1CF7EAAC68B9}" dt="2022-04-19T09:45:49.025" v="4231" actId="1076"/>
          <ac:spMkLst>
            <pc:docMk/>
            <pc:sldMk cId="2847378463" sldId="293"/>
            <ac:spMk id="4" creationId="{0437D985-BE26-481E-A8BB-00DA81044227}"/>
          </ac:spMkLst>
        </pc:spChg>
        <pc:spChg chg="add mod">
          <ac:chgData name="瑀婕 陳" userId="c176ebd2e60a71ab" providerId="LiveId" clId="{80CF7D12-6019-4203-B48D-1CF7EAAC68B9}" dt="2022-04-19T09:45:53.409" v="4232" actId="1076"/>
          <ac:spMkLst>
            <pc:docMk/>
            <pc:sldMk cId="2847378463" sldId="293"/>
            <ac:spMk id="11" creationId="{5BEF17F6-F4B5-4125-AB59-C670B0A08CAF}"/>
          </ac:spMkLst>
        </pc:spChg>
        <pc:spChg chg="add mod">
          <ac:chgData name="瑀婕 陳" userId="c176ebd2e60a71ab" providerId="LiveId" clId="{80CF7D12-6019-4203-B48D-1CF7EAAC68B9}" dt="2022-04-19T09:45:53.409" v="4232" actId="1076"/>
          <ac:spMkLst>
            <pc:docMk/>
            <pc:sldMk cId="2847378463" sldId="293"/>
            <ac:spMk id="14" creationId="{C14061B9-BD6F-4370-ADAF-725723B0066D}"/>
          </ac:spMkLst>
        </pc:spChg>
        <pc:spChg chg="add mod">
          <ac:chgData name="瑀婕 陳" userId="c176ebd2e60a71ab" providerId="LiveId" clId="{80CF7D12-6019-4203-B48D-1CF7EAAC68B9}" dt="2022-04-19T01:14:51.827" v="4003" actId="571"/>
          <ac:spMkLst>
            <pc:docMk/>
            <pc:sldMk cId="2847378463" sldId="293"/>
            <ac:spMk id="29" creationId="{FD8F72C7-68B2-4E92-8613-6E09A97878D2}"/>
          </ac:spMkLst>
        </pc:spChg>
        <pc:spChg chg="add mod">
          <ac:chgData name="瑀婕 陳" userId="c176ebd2e60a71ab" providerId="LiveId" clId="{80CF7D12-6019-4203-B48D-1CF7EAAC68B9}" dt="2022-04-19T01:14:51.827" v="4003" actId="571"/>
          <ac:spMkLst>
            <pc:docMk/>
            <pc:sldMk cId="2847378463" sldId="293"/>
            <ac:spMk id="32" creationId="{25068FAA-0ADD-4FC8-BC90-853C8121CF21}"/>
          </ac:spMkLst>
        </pc:spChg>
        <pc:spChg chg="add mod">
          <ac:chgData name="瑀婕 陳" userId="c176ebd2e60a71ab" providerId="LiveId" clId="{80CF7D12-6019-4203-B48D-1CF7EAAC68B9}" dt="2022-04-12T19:07:31.243" v="913" actId="1076"/>
          <ac:spMkLst>
            <pc:docMk/>
            <pc:sldMk cId="2847378463" sldId="293"/>
            <ac:spMk id="33" creationId="{ABF4E89C-BD6D-4F63-9792-87D89E71AF46}"/>
          </ac:spMkLst>
        </pc:spChg>
        <pc:spChg chg="add mod">
          <ac:chgData name="瑀婕 陳" userId="c176ebd2e60a71ab" providerId="LiveId" clId="{80CF7D12-6019-4203-B48D-1CF7EAAC68B9}" dt="2022-04-12T19:07:31.243" v="913" actId="1076"/>
          <ac:spMkLst>
            <pc:docMk/>
            <pc:sldMk cId="2847378463" sldId="293"/>
            <ac:spMk id="34" creationId="{FCF5B79C-29A3-4AF9-A9E9-4F539FB9F941}"/>
          </ac:spMkLst>
        </pc:spChg>
        <pc:spChg chg="add mod">
          <ac:chgData name="瑀婕 陳" userId="c176ebd2e60a71ab" providerId="LiveId" clId="{80CF7D12-6019-4203-B48D-1CF7EAAC68B9}" dt="2022-04-19T01:14:51.827" v="4003" actId="571"/>
          <ac:spMkLst>
            <pc:docMk/>
            <pc:sldMk cId="2847378463" sldId="293"/>
            <ac:spMk id="35" creationId="{D14F2346-0BA2-4FE7-97C4-63A1B8DF8ED1}"/>
          </ac:spMkLst>
        </pc:spChg>
        <pc:spChg chg="add mod">
          <ac:chgData name="瑀婕 陳" userId="c176ebd2e60a71ab" providerId="LiveId" clId="{80CF7D12-6019-4203-B48D-1CF7EAAC68B9}" dt="2022-04-12T19:07:31.243" v="913" actId="1076"/>
          <ac:spMkLst>
            <pc:docMk/>
            <pc:sldMk cId="2847378463" sldId="293"/>
            <ac:spMk id="36" creationId="{9D443DE4-32A7-40AE-AF7B-EBEFC5A25550}"/>
          </ac:spMkLst>
        </pc:spChg>
        <pc:spChg chg="add mod">
          <ac:chgData name="瑀婕 陳" userId="c176ebd2e60a71ab" providerId="LiveId" clId="{80CF7D12-6019-4203-B48D-1CF7EAAC68B9}" dt="2022-04-19T09:46:13.761" v="4247" actId="14100"/>
          <ac:spMkLst>
            <pc:docMk/>
            <pc:sldMk cId="2847378463" sldId="293"/>
            <ac:spMk id="37" creationId="{8F799CFE-F965-4257-BF0D-9AD05BF39747}"/>
          </ac:spMkLst>
        </pc:spChg>
        <pc:spChg chg="add del mod">
          <ac:chgData name="瑀婕 陳" userId="c176ebd2e60a71ab" providerId="LiveId" clId="{80CF7D12-6019-4203-B48D-1CF7EAAC68B9}" dt="2022-04-19T09:45:00.808" v="4214" actId="478"/>
          <ac:spMkLst>
            <pc:docMk/>
            <pc:sldMk cId="2847378463" sldId="293"/>
            <ac:spMk id="39" creationId="{3713FA14-94D5-4A09-828A-81C666DA804C}"/>
          </ac:spMkLst>
        </pc:spChg>
        <pc:spChg chg="add del mod">
          <ac:chgData name="瑀婕 陳" userId="c176ebd2e60a71ab" providerId="LiveId" clId="{80CF7D12-6019-4203-B48D-1CF7EAAC68B9}" dt="2022-04-19T09:45:05.627" v="4218" actId="478"/>
          <ac:spMkLst>
            <pc:docMk/>
            <pc:sldMk cId="2847378463" sldId="293"/>
            <ac:spMk id="43" creationId="{1CD8A7B9-4339-4968-B2CB-F79347827816}"/>
          </ac:spMkLst>
        </pc:spChg>
        <pc:spChg chg="add del mod">
          <ac:chgData name="瑀婕 陳" userId="c176ebd2e60a71ab" providerId="LiveId" clId="{80CF7D12-6019-4203-B48D-1CF7EAAC68B9}" dt="2022-04-19T09:45:04.874" v="4217" actId="478"/>
          <ac:spMkLst>
            <pc:docMk/>
            <pc:sldMk cId="2847378463" sldId="293"/>
            <ac:spMk id="44" creationId="{BEAE248B-1D94-430F-AC2F-CD3D69F470F1}"/>
          </ac:spMkLst>
        </pc:spChg>
        <pc:spChg chg="add mod">
          <ac:chgData name="瑀婕 陳" userId="c176ebd2e60a71ab" providerId="LiveId" clId="{80CF7D12-6019-4203-B48D-1CF7EAAC68B9}" dt="2022-04-12T19:07:31.243" v="913" actId="1076"/>
          <ac:spMkLst>
            <pc:docMk/>
            <pc:sldMk cId="2847378463" sldId="293"/>
            <ac:spMk id="63" creationId="{D208D746-8C7F-43E5-AB31-BF3E9E6EE15D}"/>
          </ac:spMkLst>
        </pc:spChg>
        <pc:spChg chg="add del mod">
          <ac:chgData name="瑀婕 陳" userId="c176ebd2e60a71ab" providerId="LiveId" clId="{80CF7D12-6019-4203-B48D-1CF7EAAC68B9}" dt="2022-04-12T18:51:15.982" v="579"/>
          <ac:spMkLst>
            <pc:docMk/>
            <pc:sldMk cId="2847378463" sldId="293"/>
            <ac:spMk id="67" creationId="{67D4073A-B7D8-4977-BD14-203AE1B244DE}"/>
          </ac:spMkLst>
        </pc:spChg>
        <pc:spChg chg="add del mod">
          <ac:chgData name="瑀婕 陳" userId="c176ebd2e60a71ab" providerId="LiveId" clId="{80CF7D12-6019-4203-B48D-1CF7EAAC68B9}" dt="2022-04-12T18:51:15.982" v="579"/>
          <ac:spMkLst>
            <pc:docMk/>
            <pc:sldMk cId="2847378463" sldId="293"/>
            <ac:spMk id="68" creationId="{792760D0-0645-4FD4-8C7D-4AF261F67F21}"/>
          </ac:spMkLst>
        </pc:spChg>
        <pc:spChg chg="add del mod">
          <ac:chgData name="瑀婕 陳" userId="c176ebd2e60a71ab" providerId="LiveId" clId="{80CF7D12-6019-4203-B48D-1CF7EAAC68B9}" dt="2022-04-12T18:51:15.982" v="579"/>
          <ac:spMkLst>
            <pc:docMk/>
            <pc:sldMk cId="2847378463" sldId="293"/>
            <ac:spMk id="69" creationId="{1B2FFF93-60AE-4FEC-987F-A5AE06D2F0D9}"/>
          </ac:spMkLst>
        </pc:spChg>
        <pc:spChg chg="add mod">
          <ac:chgData name="瑀婕 陳" userId="c176ebd2e60a71ab" providerId="LiveId" clId="{80CF7D12-6019-4203-B48D-1CF7EAAC68B9}" dt="2022-04-12T19:07:31.243" v="913" actId="1076"/>
          <ac:spMkLst>
            <pc:docMk/>
            <pc:sldMk cId="2847378463" sldId="293"/>
            <ac:spMk id="76" creationId="{EAE50D4A-A268-469A-B6EF-54F5F6A86BEB}"/>
          </ac:spMkLst>
        </pc:spChg>
        <pc:spChg chg="add mod">
          <ac:chgData name="瑀婕 陳" userId="c176ebd2e60a71ab" providerId="LiveId" clId="{80CF7D12-6019-4203-B48D-1CF7EAAC68B9}" dt="2022-04-12T19:07:31.243" v="913" actId="1076"/>
          <ac:spMkLst>
            <pc:docMk/>
            <pc:sldMk cId="2847378463" sldId="293"/>
            <ac:spMk id="82" creationId="{8F7EAEF7-0CBC-4BA8-BFFB-2B1178A55E60}"/>
          </ac:spMkLst>
        </pc:spChg>
        <pc:spChg chg="add mod">
          <ac:chgData name="瑀婕 陳" userId="c176ebd2e60a71ab" providerId="LiveId" clId="{80CF7D12-6019-4203-B48D-1CF7EAAC68B9}" dt="2022-04-12T19:07:31.243" v="913" actId="1076"/>
          <ac:spMkLst>
            <pc:docMk/>
            <pc:sldMk cId="2847378463" sldId="293"/>
            <ac:spMk id="83" creationId="{3862471F-4751-428A-8CFE-2AD535DC0F07}"/>
          </ac:spMkLst>
        </pc:spChg>
        <pc:spChg chg="add mod">
          <ac:chgData name="瑀婕 陳" userId="c176ebd2e60a71ab" providerId="LiveId" clId="{80CF7D12-6019-4203-B48D-1CF7EAAC68B9}" dt="2022-04-19T08:34:08.022" v="4079" actId="207"/>
          <ac:spMkLst>
            <pc:docMk/>
            <pc:sldMk cId="2847378463" sldId="293"/>
            <ac:spMk id="84" creationId="{53410CA3-BF86-4D16-A7CA-2EC325E3FEE5}"/>
          </ac:spMkLst>
        </pc:spChg>
        <pc:grpChg chg="add mod">
          <ac:chgData name="瑀婕 陳" userId="c176ebd2e60a71ab" providerId="LiveId" clId="{80CF7D12-6019-4203-B48D-1CF7EAAC68B9}" dt="2022-04-12T18:51:27.296" v="587" actId="164"/>
          <ac:grpSpMkLst>
            <pc:docMk/>
            <pc:sldMk cId="2847378463" sldId="293"/>
            <ac:grpSpMk id="46" creationId="{7DDE2D8B-7E99-4884-ABA9-29F771FEED23}"/>
          </ac:grpSpMkLst>
        </pc:grpChg>
        <pc:grpChg chg="add mod">
          <ac:chgData name="瑀婕 陳" userId="c176ebd2e60a71ab" providerId="LiveId" clId="{80CF7D12-6019-4203-B48D-1CF7EAAC68B9}" dt="2022-04-12T18:51:27.296" v="587" actId="164"/>
          <ac:grpSpMkLst>
            <pc:docMk/>
            <pc:sldMk cId="2847378463" sldId="293"/>
            <ac:grpSpMk id="47" creationId="{8BD624FE-7ED5-4EFC-8563-D8048DD529F2}"/>
          </ac:grpSpMkLst>
        </pc:grpChg>
        <pc:grpChg chg="add del mod">
          <ac:chgData name="瑀婕 陳" userId="c176ebd2e60a71ab" providerId="LiveId" clId="{80CF7D12-6019-4203-B48D-1CF7EAAC68B9}" dt="2022-04-12T19:07:31.243" v="913" actId="1076"/>
          <ac:grpSpMkLst>
            <pc:docMk/>
            <pc:sldMk cId="2847378463" sldId="293"/>
            <ac:grpSpMk id="66" creationId="{C07A709F-D97F-4E81-AE0D-411387134794}"/>
          </ac:grpSpMkLst>
        </pc:grpChg>
        <pc:cxnChg chg="add mod">
          <ac:chgData name="瑀婕 陳" userId="c176ebd2e60a71ab" providerId="LiveId" clId="{80CF7D12-6019-4203-B48D-1CF7EAAC68B9}" dt="2022-04-19T09:46:06.487" v="4238" actId="14100"/>
          <ac:cxnSpMkLst>
            <pc:docMk/>
            <pc:sldMk cId="2847378463" sldId="293"/>
            <ac:cxnSpMk id="6" creationId="{40CFB4C5-4425-4D91-BEBF-C7B72A930C3E}"/>
          </ac:cxnSpMkLst>
        </pc:cxnChg>
        <pc:cxnChg chg="add mod">
          <ac:chgData name="瑀婕 陳" userId="c176ebd2e60a71ab" providerId="LiveId" clId="{80CF7D12-6019-4203-B48D-1CF7EAAC68B9}" dt="2022-04-19T09:46:02.618" v="4236" actId="14100"/>
          <ac:cxnSpMkLst>
            <pc:docMk/>
            <pc:sldMk cId="2847378463" sldId="293"/>
            <ac:cxnSpMk id="7" creationId="{84F9BFCD-EE24-4199-94C4-3EF717FF8B42}"/>
          </ac:cxnSpMkLst>
        </pc:cxnChg>
        <pc:cxnChg chg="add mod">
          <ac:chgData name="瑀婕 陳" userId="c176ebd2e60a71ab" providerId="LiveId" clId="{80CF7D12-6019-4203-B48D-1CF7EAAC68B9}" dt="2022-04-19T09:45:45.979" v="4230" actId="1076"/>
          <ac:cxnSpMkLst>
            <pc:docMk/>
            <pc:sldMk cId="2847378463" sldId="293"/>
            <ac:cxnSpMk id="15" creationId="{1A34B763-95F0-4D28-B4D0-0A82F7F2A4D4}"/>
          </ac:cxnSpMkLst>
        </pc:cxnChg>
        <pc:cxnChg chg="add del mod">
          <ac:chgData name="瑀婕 陳" userId="c176ebd2e60a71ab" providerId="LiveId" clId="{80CF7D12-6019-4203-B48D-1CF7EAAC68B9}" dt="2022-04-12T18:41:26.863" v="459" actId="478"/>
          <ac:cxnSpMkLst>
            <pc:docMk/>
            <pc:sldMk cId="2847378463" sldId="293"/>
            <ac:cxnSpMk id="18" creationId="{3097C22C-941E-4F2E-AB40-F2CCA078CF0B}"/>
          </ac:cxnSpMkLst>
        </pc:cxnChg>
        <pc:cxnChg chg="add del mod">
          <ac:chgData name="瑀婕 陳" userId="c176ebd2e60a71ab" providerId="LiveId" clId="{80CF7D12-6019-4203-B48D-1CF7EAAC68B9}" dt="2022-04-12T18:41:27.883" v="460" actId="478"/>
          <ac:cxnSpMkLst>
            <pc:docMk/>
            <pc:sldMk cId="2847378463" sldId="293"/>
            <ac:cxnSpMk id="26" creationId="{D2D2B544-BB10-40AB-9B3C-807412C130A9}"/>
          </ac:cxnSpMkLst>
        </pc:cxnChg>
        <pc:cxnChg chg="add mod">
          <ac:chgData name="瑀婕 陳" userId="c176ebd2e60a71ab" providerId="LiveId" clId="{80CF7D12-6019-4203-B48D-1CF7EAAC68B9}" dt="2022-04-19T01:14:51.827" v="4003" actId="571"/>
          <ac:cxnSpMkLst>
            <pc:docMk/>
            <pc:sldMk cId="2847378463" sldId="293"/>
            <ac:cxnSpMk id="30" creationId="{0CEDB65D-A88E-46AE-8BDB-5A42366B435B}"/>
          </ac:cxnSpMkLst>
        </pc:cxnChg>
        <pc:cxnChg chg="add mod">
          <ac:chgData name="瑀婕 陳" userId="c176ebd2e60a71ab" providerId="LiveId" clId="{80CF7D12-6019-4203-B48D-1CF7EAAC68B9}" dt="2022-04-19T01:14:51.827" v="4003" actId="571"/>
          <ac:cxnSpMkLst>
            <pc:docMk/>
            <pc:sldMk cId="2847378463" sldId="293"/>
            <ac:cxnSpMk id="31" creationId="{5724BA7B-34C0-4EEF-8015-A987905524D8}"/>
          </ac:cxnSpMkLst>
        </pc:cxnChg>
        <pc:cxnChg chg="add mod">
          <ac:chgData name="瑀婕 陳" userId="c176ebd2e60a71ab" providerId="LiveId" clId="{80CF7D12-6019-4203-B48D-1CF7EAAC68B9}" dt="2022-04-19T01:14:51.827" v="4003" actId="571"/>
          <ac:cxnSpMkLst>
            <pc:docMk/>
            <pc:sldMk cId="2847378463" sldId="293"/>
            <ac:cxnSpMk id="37" creationId="{EB665CA7-7515-4B99-8CED-EBA577D77DAD}"/>
          </ac:cxnSpMkLst>
        </pc:cxnChg>
        <pc:cxnChg chg="add mod">
          <ac:chgData name="瑀婕 陳" userId="c176ebd2e60a71ab" providerId="LiveId" clId="{80CF7D12-6019-4203-B48D-1CF7EAAC68B9}" dt="2022-04-19T01:14:51.827" v="4003" actId="571"/>
          <ac:cxnSpMkLst>
            <pc:docMk/>
            <pc:sldMk cId="2847378463" sldId="293"/>
            <ac:cxnSpMk id="38" creationId="{14C00990-8620-426C-946A-06B97DCF84D9}"/>
          </ac:cxnSpMkLst>
        </pc:cxnChg>
        <pc:cxnChg chg="add mod">
          <ac:chgData name="瑀婕 陳" userId="c176ebd2e60a71ab" providerId="LiveId" clId="{80CF7D12-6019-4203-B48D-1CF7EAAC68B9}" dt="2022-04-19T09:45:58.460" v="4234" actId="14100"/>
          <ac:cxnSpMkLst>
            <pc:docMk/>
            <pc:sldMk cId="2847378463" sldId="293"/>
            <ac:cxnSpMk id="38" creationId="{D4F7AA6B-B2B8-4E50-B5CB-7EDA3D363091}"/>
          </ac:cxnSpMkLst>
        </pc:cxnChg>
        <pc:cxnChg chg="add del mod">
          <ac:chgData name="瑀婕 陳" userId="c176ebd2e60a71ab" providerId="LiveId" clId="{80CF7D12-6019-4203-B48D-1CF7EAAC68B9}" dt="2022-04-19T09:45:04.874" v="4217" actId="478"/>
          <ac:cxnSpMkLst>
            <pc:docMk/>
            <pc:sldMk cId="2847378463" sldId="293"/>
            <ac:cxnSpMk id="40" creationId="{57BA4048-A779-48A6-8F71-F5EA853B6DF8}"/>
          </ac:cxnSpMkLst>
        </pc:cxnChg>
        <pc:cxnChg chg="add del mod">
          <ac:chgData name="瑀婕 陳" userId="c176ebd2e60a71ab" providerId="LiveId" clId="{80CF7D12-6019-4203-B48D-1CF7EAAC68B9}" dt="2022-04-19T09:45:04.874" v="4217" actId="478"/>
          <ac:cxnSpMkLst>
            <pc:docMk/>
            <pc:sldMk cId="2847378463" sldId="293"/>
            <ac:cxnSpMk id="41" creationId="{081047B0-3F25-4202-A46B-A2AED2F94F80}"/>
          </ac:cxnSpMkLst>
        </pc:cxnChg>
        <pc:cxnChg chg="add mod">
          <ac:chgData name="瑀婕 陳" userId="c176ebd2e60a71ab" providerId="LiveId" clId="{80CF7D12-6019-4203-B48D-1CF7EAAC68B9}" dt="2022-04-12T18:51:23.927" v="584" actId="164"/>
          <ac:cxnSpMkLst>
            <pc:docMk/>
            <pc:sldMk cId="2847378463" sldId="293"/>
            <ac:cxnSpMk id="42" creationId="{60ED40A0-6A2E-4094-9D13-E8F177FDF866}"/>
          </ac:cxnSpMkLst>
        </pc:cxnChg>
        <pc:cxnChg chg="add mod">
          <ac:chgData name="瑀婕 陳" userId="c176ebd2e60a71ab" providerId="LiveId" clId="{80CF7D12-6019-4203-B48D-1CF7EAAC68B9}" dt="2022-04-12T18:51:23.927" v="584" actId="164"/>
          <ac:cxnSpMkLst>
            <pc:docMk/>
            <pc:sldMk cId="2847378463" sldId="293"/>
            <ac:cxnSpMk id="45" creationId="{379B4423-DCD6-4377-87D9-8F975CBF8534}"/>
          </ac:cxnSpMkLst>
        </pc:cxnChg>
        <pc:cxnChg chg="mod">
          <ac:chgData name="瑀婕 陳" userId="c176ebd2e60a71ab" providerId="LiveId" clId="{80CF7D12-6019-4203-B48D-1CF7EAAC68B9}" dt="2022-04-12T18:51:23.927" v="584" actId="164"/>
          <ac:cxnSpMkLst>
            <pc:docMk/>
            <pc:sldMk cId="2847378463" sldId="293"/>
            <ac:cxnSpMk id="48" creationId="{F4CD8047-0CE7-4A44-B7B0-028411FD9DC0}"/>
          </ac:cxnSpMkLst>
        </pc:cxnChg>
        <pc:cxnChg chg="mod">
          <ac:chgData name="瑀婕 陳" userId="c176ebd2e60a71ab" providerId="LiveId" clId="{80CF7D12-6019-4203-B48D-1CF7EAAC68B9}" dt="2022-04-12T18:56:11.022" v="691" actId="1038"/>
          <ac:cxnSpMkLst>
            <pc:docMk/>
            <pc:sldMk cId="2847378463" sldId="293"/>
            <ac:cxnSpMk id="49" creationId="{67DC9279-9E5E-4BBB-99E8-9F74C3EB7E46}"/>
          </ac:cxnSpMkLst>
        </pc:cxnChg>
        <pc:cxnChg chg="add del mod">
          <ac:chgData name="瑀婕 陳" userId="c176ebd2e60a71ab" providerId="LiveId" clId="{80CF7D12-6019-4203-B48D-1CF7EAAC68B9}" dt="2022-04-19T09:45:02.708" v="4216" actId="478"/>
          <ac:cxnSpMkLst>
            <pc:docMk/>
            <pc:sldMk cId="2847378463" sldId="293"/>
            <ac:cxnSpMk id="50" creationId="{1A9BFE8F-3312-4C61-A929-3B23B7FA1A41}"/>
          </ac:cxnSpMkLst>
        </pc:cxnChg>
        <pc:cxnChg chg="add del mod">
          <ac:chgData name="瑀婕 陳" userId="c176ebd2e60a71ab" providerId="LiveId" clId="{80CF7D12-6019-4203-B48D-1CF7EAAC68B9}" dt="2022-04-19T09:45:02.013" v="4215" actId="478"/>
          <ac:cxnSpMkLst>
            <pc:docMk/>
            <pc:sldMk cId="2847378463" sldId="293"/>
            <ac:cxnSpMk id="51" creationId="{3528D863-480A-49D2-A685-2328BAA924EC}"/>
          </ac:cxnSpMkLst>
        </pc:cxnChg>
        <pc:cxnChg chg="add del mod">
          <ac:chgData name="瑀婕 陳" userId="c176ebd2e60a71ab" providerId="LiveId" clId="{80CF7D12-6019-4203-B48D-1CF7EAAC68B9}" dt="2022-04-12T18:56:27.198" v="695" actId="478"/>
          <ac:cxnSpMkLst>
            <pc:docMk/>
            <pc:sldMk cId="2847378463" sldId="293"/>
            <ac:cxnSpMk id="58" creationId="{DFB45A37-2BAA-4807-B372-DBEB3034702B}"/>
          </ac:cxnSpMkLst>
        </pc:cxnChg>
        <pc:cxnChg chg="add mod">
          <ac:chgData name="瑀婕 陳" userId="c176ebd2e60a71ab" providerId="LiveId" clId="{80CF7D12-6019-4203-B48D-1CF7EAAC68B9}" dt="2022-04-19T09:45:45.979" v="4230" actId="1076"/>
          <ac:cxnSpMkLst>
            <pc:docMk/>
            <pc:sldMk cId="2847378463" sldId="293"/>
            <ac:cxnSpMk id="60" creationId="{2DA7D05D-E667-4105-9DA4-BAC2632E7035}"/>
          </ac:cxnSpMkLst>
        </pc:cxnChg>
        <pc:cxnChg chg="add del mod">
          <ac:chgData name="瑀婕 陳" userId="c176ebd2e60a71ab" providerId="LiveId" clId="{80CF7D12-6019-4203-B48D-1CF7EAAC68B9}" dt="2022-04-12T18:56:29.862" v="696" actId="478"/>
          <ac:cxnSpMkLst>
            <pc:docMk/>
            <pc:sldMk cId="2847378463" sldId="293"/>
            <ac:cxnSpMk id="61" creationId="{965061D2-08E0-4AC1-8CA9-DFCC00426169}"/>
          </ac:cxnSpMkLst>
        </pc:cxnChg>
        <pc:cxnChg chg="add mod">
          <ac:chgData name="瑀婕 陳" userId="c176ebd2e60a71ab" providerId="LiveId" clId="{80CF7D12-6019-4203-B48D-1CF7EAAC68B9}" dt="2022-04-12T19:07:31.243" v="913" actId="1076"/>
          <ac:cxnSpMkLst>
            <pc:docMk/>
            <pc:sldMk cId="2847378463" sldId="293"/>
            <ac:cxnSpMk id="71" creationId="{FB670C75-F5AC-4CF2-8ED4-ABD824942BC2}"/>
          </ac:cxnSpMkLst>
        </pc:cxnChg>
        <pc:cxnChg chg="add del mod">
          <ac:chgData name="瑀婕 陳" userId="c176ebd2e60a71ab" providerId="LiveId" clId="{80CF7D12-6019-4203-B48D-1CF7EAAC68B9}" dt="2022-04-12T18:54:25.697" v="635" actId="21"/>
          <ac:cxnSpMkLst>
            <pc:docMk/>
            <pc:sldMk cId="2847378463" sldId="293"/>
            <ac:cxnSpMk id="72" creationId="{C2C44DD4-28BC-456D-BE05-BDF0129D50DC}"/>
          </ac:cxnSpMkLst>
        </pc:cxnChg>
        <pc:cxnChg chg="add del mod">
          <ac:chgData name="瑀婕 陳" userId="c176ebd2e60a71ab" providerId="LiveId" clId="{80CF7D12-6019-4203-B48D-1CF7EAAC68B9}" dt="2022-04-12T18:54:38.209" v="642" actId="478"/>
          <ac:cxnSpMkLst>
            <pc:docMk/>
            <pc:sldMk cId="2847378463" sldId="293"/>
            <ac:cxnSpMk id="73" creationId="{B409644B-98AC-4CB1-BB05-F7F88826760A}"/>
          </ac:cxnSpMkLst>
        </pc:cxnChg>
        <pc:cxnChg chg="add del mod">
          <ac:chgData name="瑀婕 陳" userId="c176ebd2e60a71ab" providerId="LiveId" clId="{80CF7D12-6019-4203-B48D-1CF7EAAC68B9}" dt="2022-04-12T19:07:31.243" v="913" actId="1076"/>
          <ac:cxnSpMkLst>
            <pc:docMk/>
            <pc:sldMk cId="2847378463" sldId="293"/>
            <ac:cxnSpMk id="74" creationId="{4717DC89-1152-4B4D-8750-75F3D9710C37}"/>
          </ac:cxnSpMkLst>
        </pc:cxnChg>
        <pc:cxnChg chg="add del mod">
          <ac:chgData name="瑀婕 陳" userId="c176ebd2e60a71ab" providerId="LiveId" clId="{80CF7D12-6019-4203-B48D-1CF7EAAC68B9}" dt="2022-04-12T18:55:45.488" v="677" actId="478"/>
          <ac:cxnSpMkLst>
            <pc:docMk/>
            <pc:sldMk cId="2847378463" sldId="293"/>
            <ac:cxnSpMk id="77" creationId="{4CD5E45C-D046-47C5-9D07-85EF545AC21C}"/>
          </ac:cxnSpMkLst>
        </pc:cxnChg>
        <pc:cxnChg chg="add mod">
          <ac:chgData name="瑀婕 陳" userId="c176ebd2e60a71ab" providerId="LiveId" clId="{80CF7D12-6019-4203-B48D-1CF7EAAC68B9}" dt="2022-04-12T19:07:31.243" v="913" actId="1076"/>
          <ac:cxnSpMkLst>
            <pc:docMk/>
            <pc:sldMk cId="2847378463" sldId="293"/>
            <ac:cxnSpMk id="78" creationId="{AD7B31BB-863E-4D3C-A096-A4BF556FAD7D}"/>
          </ac:cxnSpMkLst>
        </pc:cxnChg>
        <pc:cxnChg chg="add mod">
          <ac:chgData name="瑀婕 陳" userId="c176ebd2e60a71ab" providerId="LiveId" clId="{80CF7D12-6019-4203-B48D-1CF7EAAC68B9}" dt="2022-04-12T19:07:31.243" v="913" actId="1076"/>
          <ac:cxnSpMkLst>
            <pc:docMk/>
            <pc:sldMk cId="2847378463" sldId="293"/>
            <ac:cxnSpMk id="81" creationId="{82774463-6199-4FBF-A071-5DF0FA0A05FE}"/>
          </ac:cxnSpMkLst>
        </pc:cxnChg>
      </pc:sldChg>
      <pc:sldChg chg="addSp modSp new mod ord modAnim modNotesTx">
        <pc:chgData name="瑀婕 陳" userId="c176ebd2e60a71ab" providerId="LiveId" clId="{80CF7D12-6019-4203-B48D-1CF7EAAC68B9}" dt="2022-04-18T18:59:33.783" v="3996"/>
        <pc:sldMkLst>
          <pc:docMk/>
          <pc:sldMk cId="605464495" sldId="294"/>
        </pc:sldMkLst>
        <pc:picChg chg="add mod">
          <ac:chgData name="瑀婕 陳" userId="c176ebd2e60a71ab" providerId="LiveId" clId="{80CF7D12-6019-4203-B48D-1CF7EAAC68B9}" dt="2022-04-13T01:49:44.559" v="1255" actId="1076"/>
          <ac:picMkLst>
            <pc:docMk/>
            <pc:sldMk cId="605464495" sldId="294"/>
            <ac:picMk id="5" creationId="{6BE3EF13-5993-425E-A066-C207F6898006}"/>
          </ac:picMkLst>
        </pc:picChg>
        <pc:picChg chg="add mod">
          <ac:chgData name="瑀婕 陳" userId="c176ebd2e60a71ab" providerId="LiveId" clId="{80CF7D12-6019-4203-B48D-1CF7EAAC68B9}" dt="2022-04-13T01:49:50.013" v="1258" actId="1076"/>
          <ac:picMkLst>
            <pc:docMk/>
            <pc:sldMk cId="605464495" sldId="294"/>
            <ac:picMk id="6" creationId="{E61F1B85-7AC1-4771-96D0-1F22A84ABD33}"/>
          </ac:picMkLst>
        </pc:picChg>
        <pc:picChg chg="add mod">
          <ac:chgData name="瑀婕 陳" userId="c176ebd2e60a71ab" providerId="LiveId" clId="{80CF7D12-6019-4203-B48D-1CF7EAAC68B9}" dt="2022-04-13T01:49:50.939" v="1259" actId="1076"/>
          <ac:picMkLst>
            <pc:docMk/>
            <pc:sldMk cId="605464495" sldId="294"/>
            <ac:picMk id="7" creationId="{2B7E4AC1-9F21-4E9B-9194-0418478A9366}"/>
          </ac:picMkLst>
        </pc:picChg>
        <pc:picChg chg="add mod">
          <ac:chgData name="瑀婕 陳" userId="c176ebd2e60a71ab" providerId="LiveId" clId="{80CF7D12-6019-4203-B48D-1CF7EAAC68B9}" dt="2022-04-13T02:05:11.962" v="1358" actId="1076"/>
          <ac:picMkLst>
            <pc:docMk/>
            <pc:sldMk cId="605464495" sldId="294"/>
            <ac:picMk id="9" creationId="{CD4D7866-E64F-41E5-9B06-09747D157881}"/>
          </ac:picMkLst>
        </pc:picChg>
      </pc:sldChg>
      <pc:sldChg chg="modSp new mod">
        <pc:chgData name="瑀婕 陳" userId="c176ebd2e60a71ab" providerId="LiveId" clId="{80CF7D12-6019-4203-B48D-1CF7EAAC68B9}" dt="2022-04-19T08:32:34.899" v="4078" actId="20577"/>
        <pc:sldMkLst>
          <pc:docMk/>
          <pc:sldMk cId="1655388990" sldId="295"/>
        </pc:sldMkLst>
        <pc:spChg chg="mod">
          <ac:chgData name="瑀婕 陳" userId="c176ebd2e60a71ab" providerId="LiveId" clId="{80CF7D12-6019-4203-B48D-1CF7EAAC68B9}" dt="2022-04-19T08:32:34.899" v="4078" actId="20577"/>
          <ac:spMkLst>
            <pc:docMk/>
            <pc:sldMk cId="1655388990" sldId="295"/>
            <ac:spMk id="2" creationId="{51E79A32-D802-4DEA-8402-ED144182133A}"/>
          </ac:spMkLst>
        </pc:spChg>
      </pc:sldChg>
      <pc:sldChg chg="modSp new mod ord">
        <pc:chgData name="瑀婕 陳" userId="c176ebd2e60a71ab" providerId="LiveId" clId="{80CF7D12-6019-4203-B48D-1CF7EAAC68B9}" dt="2022-04-19T09:14:01.017" v="4213" actId="27636"/>
        <pc:sldMkLst>
          <pc:docMk/>
          <pc:sldMk cId="886567005" sldId="296"/>
        </pc:sldMkLst>
        <pc:spChg chg="mod">
          <ac:chgData name="瑀婕 陳" userId="c176ebd2e60a71ab" providerId="LiveId" clId="{80CF7D12-6019-4203-B48D-1CF7EAAC68B9}" dt="2022-04-19T08:30:44.369" v="4077" actId="20577"/>
          <ac:spMkLst>
            <pc:docMk/>
            <pc:sldMk cId="886567005" sldId="296"/>
            <ac:spMk id="2" creationId="{08108B0C-9157-44DC-AD74-D3EAC66C6F75}"/>
          </ac:spMkLst>
        </pc:spChg>
        <pc:spChg chg="mod">
          <ac:chgData name="瑀婕 陳" userId="c176ebd2e60a71ab" providerId="LiveId" clId="{80CF7D12-6019-4203-B48D-1CF7EAAC68B9}" dt="2022-04-19T09:14:01.017" v="4213" actId="27636"/>
          <ac:spMkLst>
            <pc:docMk/>
            <pc:sldMk cId="886567005" sldId="296"/>
            <ac:spMk id="3" creationId="{6E3F3434-1303-48DC-ADFC-3A1DAAD8CA6C}"/>
          </ac:spMkLst>
        </pc:spChg>
      </pc:sldChg>
      <pc:sldChg chg="addSp delSp modSp new del mod">
        <pc:chgData name="瑀婕 陳" userId="c176ebd2e60a71ab" providerId="LiveId" clId="{80CF7D12-6019-4203-B48D-1CF7EAAC68B9}" dt="2022-04-18T08:31:16.945" v="2294" actId="47"/>
        <pc:sldMkLst>
          <pc:docMk/>
          <pc:sldMk cId="2179726769" sldId="296"/>
        </pc:sldMkLst>
        <pc:spChg chg="del">
          <ac:chgData name="瑀婕 陳" userId="c176ebd2e60a71ab" providerId="LiveId" clId="{80CF7D12-6019-4203-B48D-1CF7EAAC68B9}" dt="2022-04-18T08:30:51.296" v="2268" actId="478"/>
          <ac:spMkLst>
            <pc:docMk/>
            <pc:sldMk cId="2179726769" sldId="296"/>
            <ac:spMk id="2" creationId="{13910C01-82C5-479B-810B-A425ECABD4D9}"/>
          </ac:spMkLst>
        </pc:spChg>
        <pc:spChg chg="add del mod">
          <ac:chgData name="瑀婕 陳" userId="c176ebd2e60a71ab" providerId="LiveId" clId="{80CF7D12-6019-4203-B48D-1CF7EAAC68B9}" dt="2022-04-18T08:31:14.693" v="2293" actId="20577"/>
          <ac:spMkLst>
            <pc:docMk/>
            <pc:sldMk cId="2179726769" sldId="296"/>
            <ac:spMk id="3" creationId="{F0FF341E-E8DD-4D50-8F35-1E4334965506}"/>
          </ac:spMkLst>
        </pc:spChg>
      </pc:sldChg>
      <pc:sldChg chg="add del">
        <pc:chgData name="瑀婕 陳" userId="c176ebd2e60a71ab" providerId="LiveId" clId="{80CF7D12-6019-4203-B48D-1CF7EAAC68B9}" dt="2022-04-18T08:30:43.887" v="2266"/>
        <pc:sldMkLst>
          <pc:docMk/>
          <pc:sldMk cId="2264176004" sldId="296"/>
        </pc:sldMkLst>
      </pc:sldChg>
      <pc:sldChg chg="addSp modSp add del mod ord modNotesTx">
        <pc:chgData name="瑀婕 陳" userId="c176ebd2e60a71ab" providerId="LiveId" clId="{80CF7D12-6019-4203-B48D-1CF7EAAC68B9}" dt="2022-04-18T18:50:29.514" v="3631" actId="47"/>
        <pc:sldMkLst>
          <pc:docMk/>
          <pc:sldMk cId="4134447808" sldId="297"/>
        </pc:sldMkLst>
        <pc:spChg chg="mod">
          <ac:chgData name="瑀婕 陳" userId="c176ebd2e60a71ab" providerId="LiveId" clId="{80CF7D12-6019-4203-B48D-1CF7EAAC68B9}" dt="2022-04-18T17:29:47.894" v="2340"/>
          <ac:spMkLst>
            <pc:docMk/>
            <pc:sldMk cId="4134447808" sldId="297"/>
            <ac:spMk id="2" creationId="{AA9798D2-FF1D-4721-95CF-9F1C4BFF966F}"/>
          </ac:spMkLst>
        </pc:spChg>
        <pc:spChg chg="mod">
          <ac:chgData name="瑀婕 陳" userId="c176ebd2e60a71ab" providerId="LiveId" clId="{80CF7D12-6019-4203-B48D-1CF7EAAC68B9}" dt="2022-04-18T18:14:31.111" v="2509" actId="20577"/>
          <ac:spMkLst>
            <pc:docMk/>
            <pc:sldMk cId="4134447808" sldId="297"/>
            <ac:spMk id="3" creationId="{84978639-3CAD-4EB6-B543-ADB42B323441}"/>
          </ac:spMkLst>
        </pc:spChg>
        <pc:spChg chg="add mod">
          <ac:chgData name="瑀婕 陳" userId="c176ebd2e60a71ab" providerId="LiveId" clId="{80CF7D12-6019-4203-B48D-1CF7EAAC68B9}" dt="2022-04-18T18:22:57.847" v="2650" actId="122"/>
          <ac:spMkLst>
            <pc:docMk/>
            <pc:sldMk cId="4134447808" sldId="297"/>
            <ac:spMk id="8" creationId="{EB087CCE-F1C8-417C-A39A-E941CB3D3632}"/>
          </ac:spMkLst>
        </pc:spChg>
        <pc:spChg chg="add mod">
          <ac:chgData name="瑀婕 陳" userId="c176ebd2e60a71ab" providerId="LiveId" clId="{80CF7D12-6019-4203-B48D-1CF7EAAC68B9}" dt="2022-04-18T18:23:54.524" v="2663"/>
          <ac:spMkLst>
            <pc:docMk/>
            <pc:sldMk cId="4134447808" sldId="297"/>
            <ac:spMk id="9" creationId="{9FFF077E-7A2A-45AC-AE81-8789D548AACC}"/>
          </ac:spMkLst>
        </pc:spChg>
        <pc:picChg chg="add mod modCrop">
          <ac:chgData name="瑀婕 陳" userId="c176ebd2e60a71ab" providerId="LiveId" clId="{80CF7D12-6019-4203-B48D-1CF7EAAC68B9}" dt="2022-04-18T18:19:27.806" v="2519" actId="1076"/>
          <ac:picMkLst>
            <pc:docMk/>
            <pc:sldMk cId="4134447808" sldId="297"/>
            <ac:picMk id="5" creationId="{20C4042F-AF84-45B0-B10B-181954B29898}"/>
          </ac:picMkLst>
        </pc:picChg>
        <pc:picChg chg="add mod modCrop">
          <ac:chgData name="瑀婕 陳" userId="c176ebd2e60a71ab" providerId="LiveId" clId="{80CF7D12-6019-4203-B48D-1CF7EAAC68B9}" dt="2022-04-18T18:19:49.071" v="2528" actId="1076"/>
          <ac:picMkLst>
            <pc:docMk/>
            <pc:sldMk cId="4134447808" sldId="297"/>
            <ac:picMk id="7" creationId="{0224B2AD-D9DD-4C84-AA9A-BA7D629CCCF9}"/>
          </ac:picMkLst>
        </pc:picChg>
      </pc:sldChg>
      <pc:sldChg chg="modSp add del mod">
        <pc:chgData name="瑀婕 陳" userId="c176ebd2e60a71ab" providerId="LiveId" clId="{80CF7D12-6019-4203-B48D-1CF7EAAC68B9}" dt="2022-04-18T17:32:09.771" v="2377" actId="47"/>
        <pc:sldMkLst>
          <pc:docMk/>
          <pc:sldMk cId="3285354654" sldId="298"/>
        </pc:sldMkLst>
        <pc:spChg chg="mod">
          <ac:chgData name="瑀婕 陳" userId="c176ebd2e60a71ab" providerId="LiveId" clId="{80CF7D12-6019-4203-B48D-1CF7EAAC68B9}" dt="2022-04-18T17:29:59.365" v="2341"/>
          <ac:spMkLst>
            <pc:docMk/>
            <pc:sldMk cId="3285354654" sldId="298"/>
            <ac:spMk id="2" creationId="{AA9798D2-FF1D-4721-95CF-9F1C4BFF966F}"/>
          </ac:spMkLst>
        </pc:spChg>
      </pc:sldChg>
      <pc:sldChg chg="modSp add del mod">
        <pc:chgData name="瑀婕 陳" userId="c176ebd2e60a71ab" providerId="LiveId" clId="{80CF7D12-6019-4203-B48D-1CF7EAAC68B9}" dt="2022-04-18T17:32:09.094" v="2376" actId="47"/>
        <pc:sldMkLst>
          <pc:docMk/>
          <pc:sldMk cId="3954930349" sldId="299"/>
        </pc:sldMkLst>
        <pc:spChg chg="mod">
          <ac:chgData name="瑀婕 陳" userId="c176ebd2e60a71ab" providerId="LiveId" clId="{80CF7D12-6019-4203-B48D-1CF7EAAC68B9}" dt="2022-04-18T17:30:14.077" v="2342"/>
          <ac:spMkLst>
            <pc:docMk/>
            <pc:sldMk cId="3954930349" sldId="299"/>
            <ac:spMk id="2" creationId="{AA9798D2-FF1D-4721-95CF-9F1C4BFF966F}"/>
          </ac:spMkLst>
        </pc:spChg>
      </pc:sldChg>
      <pc:sldChg chg="addSp modSp add mod ord modAnim modNotesTx">
        <pc:chgData name="瑀婕 陳" userId="c176ebd2e60a71ab" providerId="LiveId" clId="{80CF7D12-6019-4203-B48D-1CF7EAAC68B9}" dt="2022-05-10T13:36:55.507" v="4249"/>
        <pc:sldMkLst>
          <pc:docMk/>
          <pc:sldMk cId="330082737" sldId="300"/>
        </pc:sldMkLst>
        <pc:spChg chg="mod">
          <ac:chgData name="瑀婕 陳" userId="c176ebd2e60a71ab" providerId="LiveId" clId="{80CF7D12-6019-4203-B48D-1CF7EAAC68B9}" dt="2022-04-18T18:46:43.031" v="3624"/>
          <ac:spMkLst>
            <pc:docMk/>
            <pc:sldMk cId="330082737" sldId="300"/>
            <ac:spMk id="2" creationId="{AA9798D2-FF1D-4721-95CF-9F1C4BFF966F}"/>
          </ac:spMkLst>
        </pc:spChg>
        <pc:spChg chg="mod">
          <ac:chgData name="瑀婕 陳" userId="c176ebd2e60a71ab" providerId="LiveId" clId="{80CF7D12-6019-4203-B48D-1CF7EAAC68B9}" dt="2022-04-19T09:13:23.423" v="4204" actId="20577"/>
          <ac:spMkLst>
            <pc:docMk/>
            <pc:sldMk cId="330082737" sldId="300"/>
            <ac:spMk id="3" creationId="{84978639-3CAD-4EB6-B543-ADB42B323441}"/>
          </ac:spMkLst>
        </pc:spChg>
        <pc:picChg chg="add mod">
          <ac:chgData name="瑀婕 陳" userId="c176ebd2e60a71ab" providerId="LiveId" clId="{80CF7D12-6019-4203-B48D-1CF7EAAC68B9}" dt="2022-04-19T07:27:32.602" v="4038" actId="1076"/>
          <ac:picMkLst>
            <pc:docMk/>
            <pc:sldMk cId="330082737" sldId="300"/>
            <ac:picMk id="5" creationId="{F3F21AA8-EA33-42EF-B536-D0630865E5BB}"/>
          </ac:picMkLst>
        </pc:picChg>
      </pc:sldChg>
      <pc:sldChg chg="add del">
        <pc:chgData name="瑀婕 陳" userId="c176ebd2e60a71ab" providerId="LiveId" clId="{80CF7D12-6019-4203-B48D-1CF7EAAC68B9}" dt="2022-04-18T17:07:23.690" v="2336"/>
        <pc:sldMkLst>
          <pc:docMk/>
          <pc:sldMk cId="4060400127" sldId="300"/>
        </pc:sldMkLst>
      </pc:sldChg>
      <pc:sldChg chg="modSp add mod ord modNotesTx">
        <pc:chgData name="瑀婕 陳" userId="c176ebd2e60a71ab" providerId="LiveId" clId="{80CF7D12-6019-4203-B48D-1CF7EAAC68B9}" dt="2022-04-19T09:13:19.539" v="4203" actId="20577"/>
        <pc:sldMkLst>
          <pc:docMk/>
          <pc:sldMk cId="1690989749" sldId="301"/>
        </pc:sldMkLst>
        <pc:spChg chg="mod">
          <ac:chgData name="瑀婕 陳" userId="c176ebd2e60a71ab" providerId="LiveId" clId="{80CF7D12-6019-4203-B48D-1CF7EAAC68B9}" dt="2022-04-18T18:33:06.094" v="3016"/>
          <ac:spMkLst>
            <pc:docMk/>
            <pc:sldMk cId="1690989749" sldId="301"/>
            <ac:spMk id="2" creationId="{AA9798D2-FF1D-4721-95CF-9F1C4BFF966F}"/>
          </ac:spMkLst>
        </pc:spChg>
        <pc:spChg chg="mod">
          <ac:chgData name="瑀婕 陳" userId="c176ebd2e60a71ab" providerId="LiveId" clId="{80CF7D12-6019-4203-B48D-1CF7EAAC68B9}" dt="2022-04-19T09:13:19.539" v="4203" actId="20577"/>
          <ac:spMkLst>
            <pc:docMk/>
            <pc:sldMk cId="1690989749" sldId="301"/>
            <ac:spMk id="3" creationId="{84978639-3CAD-4EB6-B543-ADB42B323441}"/>
          </ac:spMkLst>
        </pc:spChg>
      </pc:sldChg>
      <pc:sldChg chg="new">
        <pc:chgData name="瑀婕 陳" userId="c176ebd2e60a71ab" providerId="LiveId" clId="{80CF7D12-6019-4203-B48D-1CF7EAAC68B9}" dt="2022-04-19T09:08:53.787" v="4148" actId="680"/>
        <pc:sldMkLst>
          <pc:docMk/>
          <pc:sldMk cId="3633712048" sldId="302"/>
        </pc:sldMkLst>
      </pc:sldChg>
      <pc:sldMasterChg chg="modSldLayout">
        <pc:chgData name="瑀婕 陳" userId="c176ebd2e60a71ab" providerId="LiveId" clId="{80CF7D12-6019-4203-B48D-1CF7EAAC68B9}" dt="2022-04-19T09:03:42.140" v="4146" actId="207"/>
        <pc:sldMasterMkLst>
          <pc:docMk/>
          <pc:sldMasterMk cId="4005257440" sldId="2147483672"/>
        </pc:sldMasterMkLst>
        <pc:sldLayoutChg chg="modSp">
          <pc:chgData name="瑀婕 陳" userId="c176ebd2e60a71ab" providerId="LiveId" clId="{80CF7D12-6019-4203-B48D-1CF7EAAC68B9}" dt="2022-04-19T09:03:13.014" v="4118" actId="207"/>
          <pc:sldLayoutMkLst>
            <pc:docMk/>
            <pc:sldMasterMk cId="4005257440" sldId="2147483672"/>
            <pc:sldLayoutMk cId="2015808826" sldId="2147483673"/>
          </pc:sldLayoutMkLst>
          <pc:spChg chg="mod">
            <ac:chgData name="瑀婕 陳" userId="c176ebd2e60a71ab" providerId="LiveId" clId="{80CF7D12-6019-4203-B48D-1CF7EAAC68B9}" dt="2022-04-19T09:03:13.014" v="4118" actId="207"/>
            <ac:spMkLst>
              <pc:docMk/>
              <pc:sldMasterMk cId="4005257440" sldId="2147483672"/>
              <pc:sldLayoutMk cId="2015808826" sldId="2147483673"/>
              <ac:spMk id="6" creationId="{00000000-0000-0000-0000-000000000000}"/>
            </ac:spMkLst>
          </pc:spChg>
        </pc:sldLayoutChg>
        <pc:sldLayoutChg chg="modSp">
          <pc:chgData name="瑀婕 陳" userId="c176ebd2e60a71ab" providerId="LiveId" clId="{80CF7D12-6019-4203-B48D-1CF7EAAC68B9}" dt="2022-04-19T09:03:42.140" v="4146" actId="207"/>
          <pc:sldLayoutMkLst>
            <pc:docMk/>
            <pc:sldMasterMk cId="4005257440" sldId="2147483672"/>
            <pc:sldLayoutMk cId="3983678324" sldId="2147483674"/>
          </pc:sldLayoutMkLst>
          <pc:spChg chg="mod">
            <ac:chgData name="瑀婕 陳" userId="c176ebd2e60a71ab" providerId="LiveId" clId="{80CF7D12-6019-4203-B48D-1CF7EAAC68B9}" dt="2022-04-19T09:03:42.140" v="4146" actId="207"/>
            <ac:spMkLst>
              <pc:docMk/>
              <pc:sldMasterMk cId="4005257440" sldId="2147483672"/>
              <pc:sldLayoutMk cId="3983678324" sldId="2147483674"/>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BD946-6722-4F47-8AE4-70B6B41E752D}" type="datetimeFigureOut">
              <a:rPr lang="zh-TW" altLang="en-US" smtClean="0"/>
              <a:t>2022/5/10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CCEC2-BC8F-4921-93D6-B2082431CE9F}" type="slidenum">
              <a:rPr lang="zh-TW" altLang="en-US" smtClean="0"/>
              <a:t>‹#›</a:t>
            </a:fld>
            <a:endParaRPr lang="zh-TW" altLang="en-US"/>
          </a:p>
        </p:txBody>
      </p:sp>
    </p:spTree>
    <p:extLst>
      <p:ext uri="{BB962C8B-B14F-4D97-AF65-F5344CB8AC3E}">
        <p14:creationId xmlns:p14="http://schemas.microsoft.com/office/powerpoint/2010/main" val="224113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rPr>
              <a:t>決策時間：車輛開始時到決定過馬路的時間</a:t>
            </a:r>
            <a:endParaRPr lang="en-US" altLang="zh-TW"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rPr>
              <a:t>剩餘時間：過完馬路後，車輛到行人過的時間</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3</a:t>
            </a:fld>
            <a:endParaRPr lang="zh-TW" altLang="en-US"/>
          </a:p>
        </p:txBody>
      </p:sp>
    </p:spTree>
    <p:extLst>
      <p:ext uri="{BB962C8B-B14F-4D97-AF65-F5344CB8AC3E}">
        <p14:creationId xmlns:p14="http://schemas.microsoft.com/office/powerpoint/2010/main" val="22207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他們沒有被明確指示注意可能的迎面而來的交通，以避免關於凝視控制頻率的結果失真。</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17</a:t>
            </a:fld>
            <a:endParaRPr lang="zh-TW" altLang="en-US"/>
          </a:p>
        </p:txBody>
      </p:sp>
    </p:spTree>
    <p:extLst>
      <p:ext uri="{BB962C8B-B14F-4D97-AF65-F5344CB8AC3E}">
        <p14:creationId xmlns:p14="http://schemas.microsoft.com/office/powerpoint/2010/main" val="402875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不同的</a:t>
            </a:r>
            <a:r>
              <a:rPr lang="en-US" altLang="zh-TW" dirty="0" err="1"/>
              <a:t>eHMI</a:t>
            </a:r>
            <a:r>
              <a:rPr lang="zh-TW" altLang="en-US" dirty="0"/>
              <a:t>的</a:t>
            </a:r>
            <a:r>
              <a:rPr lang="en-US" altLang="zh-TW" dirty="0"/>
              <a:t>SAM</a:t>
            </a:r>
            <a:r>
              <a:rPr lang="zh-TW" altLang="en-US" dirty="0"/>
              <a:t>量表</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第一點：當小矮人越愁眉苦臉，代表該介面讓你感到不愉悅；當小矮人越眉開眼笑，代表該介面讓你感到愉悅。</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第二點：當小矮人的眼睛閉得越緊，且胸中的擾動、爆破越小時，代表該介面讓你感到越祥和、平靜；當小矮人的眼睛張得越開，且胸中的擾動、爆破越大時，代表該界面讓你感到越激動、興奮。</a:t>
            </a:r>
            <a:endParaRPr lang="en-US" altLang="zh-TW" dirty="0"/>
          </a:p>
          <a:p>
            <a:r>
              <a:rPr lang="zh-TW" altLang="en-US" dirty="0"/>
              <a:t>第三點：當小矮人越大，代表你越能夠掌控看完界面後的情緒反應；當小矮人越小，代表你越無法掌控看完介面後的情緒反應。</a:t>
            </a:r>
            <a:endParaRPr lang="en-US" altLang="zh-TW" dirty="0"/>
          </a:p>
          <a:p>
            <a:r>
              <a:rPr lang="zh-TW" altLang="en-US" dirty="0"/>
              <a:t>這個研究是以</a:t>
            </a:r>
            <a:r>
              <a:rPr lang="en-US" altLang="zh-TW" dirty="0"/>
              <a:t>9</a:t>
            </a:r>
            <a:r>
              <a:rPr lang="zh-TW" altLang="en-US" dirty="0"/>
              <a:t>點量表，由左至右</a:t>
            </a:r>
            <a:r>
              <a:rPr lang="en-US" altLang="zh-TW" dirty="0"/>
              <a:t>1~9</a:t>
            </a:r>
            <a:r>
              <a:rPr lang="zh-TW" altLang="en-US" dirty="0"/>
              <a:t>，負面就是</a:t>
            </a:r>
            <a:r>
              <a:rPr lang="en-US" altLang="zh-TW" dirty="0"/>
              <a:t>4</a:t>
            </a:r>
            <a:r>
              <a:rPr lang="zh-TW" altLang="en-US" dirty="0"/>
              <a:t>以下、</a:t>
            </a:r>
            <a:r>
              <a:rPr lang="en-US" altLang="zh-TW" dirty="0"/>
              <a:t>5</a:t>
            </a:r>
            <a:r>
              <a:rPr lang="zh-TW" altLang="en-US" dirty="0"/>
              <a:t>中等、</a:t>
            </a:r>
            <a:r>
              <a:rPr lang="en-US" altLang="zh-TW" dirty="0"/>
              <a:t>6</a:t>
            </a:r>
            <a:r>
              <a:rPr lang="zh-TW" altLang="en-US" dirty="0"/>
              <a:t>以上就是正面。</a:t>
            </a:r>
            <a:endParaRPr lang="en-US" altLang="zh-TW" dirty="0"/>
          </a:p>
          <a:p>
            <a:r>
              <a:rPr lang="zh-TW" altLang="en-US" dirty="0"/>
              <a:t>國際情緒圖像系統（</a:t>
            </a:r>
            <a:r>
              <a:rPr lang="en-US" altLang="zh-TW" dirty="0"/>
              <a:t>International Affective Picture System, IAPS</a:t>
            </a:r>
            <a:r>
              <a:rPr lang="zh-TW" altLang="en-US" dirty="0"/>
              <a:t>）</a:t>
            </a:r>
          </a:p>
        </p:txBody>
      </p:sp>
      <p:sp>
        <p:nvSpPr>
          <p:cNvPr id="4" name="投影片編號版面配置區 3"/>
          <p:cNvSpPr>
            <a:spLocks noGrp="1"/>
          </p:cNvSpPr>
          <p:nvPr>
            <p:ph type="sldNum" sz="quarter" idx="5"/>
          </p:nvPr>
        </p:nvSpPr>
        <p:spPr/>
        <p:txBody>
          <a:bodyPr/>
          <a:lstStyle/>
          <a:p>
            <a:fld id="{88058AC8-733B-48D2-A346-BBBB994210F4}" type="slidenum">
              <a:rPr lang="zh-TW" altLang="en-US" smtClean="0"/>
              <a:t>18</a:t>
            </a:fld>
            <a:endParaRPr lang="zh-TW" altLang="en-US"/>
          </a:p>
        </p:txBody>
      </p:sp>
    </p:spTree>
    <p:extLst>
      <p:ext uri="{BB962C8B-B14F-4D97-AF65-F5344CB8AC3E}">
        <p14:creationId xmlns:p14="http://schemas.microsoft.com/office/powerpoint/2010/main" val="277537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19</a:t>
            </a:fld>
            <a:endParaRPr lang="zh-TW" altLang="en-US"/>
          </a:p>
        </p:txBody>
      </p:sp>
    </p:spTree>
    <p:extLst>
      <p:ext uri="{BB962C8B-B14F-4D97-AF65-F5344CB8AC3E}">
        <p14:creationId xmlns:p14="http://schemas.microsoft.com/office/powerpoint/2010/main" val="10843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只有兩名參與者（</a:t>
            </a:r>
            <a:r>
              <a:rPr lang="en-US" altLang="zh-TW" dirty="0"/>
              <a:t>3.2%</a:t>
            </a:r>
            <a:r>
              <a:rPr lang="zh-TW" altLang="en-US" dirty="0"/>
              <a:t>）在危急情況下看向右側並檢查是否安全過境。在所有其他情況下（</a:t>
            </a:r>
            <a:r>
              <a:rPr lang="en-US" altLang="zh-TW" dirty="0"/>
              <a:t>96.8%</a:t>
            </a:r>
            <a:r>
              <a:rPr lang="zh-TW" altLang="en-US" dirty="0"/>
              <a:t>），由於參與者沒有對即將到來的流量進行注視檢查，因此出現了危急情況</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21</a:t>
            </a:fld>
            <a:endParaRPr lang="zh-TW" altLang="en-US"/>
          </a:p>
        </p:txBody>
      </p:sp>
    </p:spTree>
    <p:extLst>
      <p:ext uri="{BB962C8B-B14F-4D97-AF65-F5344CB8AC3E}">
        <p14:creationId xmlns:p14="http://schemas.microsoft.com/office/powerpoint/2010/main" val="107103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越正面</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22</a:t>
            </a:fld>
            <a:endParaRPr lang="zh-TW" altLang="en-US"/>
          </a:p>
        </p:txBody>
      </p:sp>
    </p:spTree>
    <p:extLst>
      <p:ext uri="{BB962C8B-B14F-4D97-AF65-F5344CB8AC3E}">
        <p14:creationId xmlns:p14="http://schemas.microsoft.com/office/powerpoint/2010/main" val="179971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在與動態</a:t>
            </a:r>
            <a:r>
              <a:rPr lang="en-US" altLang="zh-TW" dirty="0" err="1"/>
              <a:t>eHMI</a:t>
            </a:r>
            <a:r>
              <a:rPr lang="zh-TW" altLang="en-US" dirty="0"/>
              <a:t>自動駕駛汽車互動時，比靜態</a:t>
            </a:r>
            <a:r>
              <a:rPr lang="en-US" altLang="zh-TW" dirty="0" err="1"/>
              <a:t>eHMI</a:t>
            </a:r>
            <a:r>
              <a:rPr lang="zh-TW" altLang="en-US" dirty="0"/>
              <a:t>及非自動駕駛汽車受測者更加平靜</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23</a:t>
            </a:fld>
            <a:endParaRPr lang="zh-TW" altLang="en-US"/>
          </a:p>
        </p:txBody>
      </p:sp>
    </p:spTree>
    <p:extLst>
      <p:ext uri="{BB962C8B-B14F-4D97-AF65-F5344CB8AC3E}">
        <p14:creationId xmlns:p14="http://schemas.microsoft.com/office/powerpoint/2010/main" val="62498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當參與者與具有動態 </a:t>
            </a:r>
            <a:r>
              <a:rPr lang="en-US" altLang="zh-TW" dirty="0" err="1"/>
              <a:t>eHMI</a:t>
            </a:r>
            <a:r>
              <a:rPr lang="en-US" altLang="zh-TW" dirty="0"/>
              <a:t> </a:t>
            </a:r>
            <a:r>
              <a:rPr lang="zh-TW" altLang="en-US" dirty="0"/>
              <a:t>的 </a:t>
            </a:r>
            <a:r>
              <a:rPr lang="en-US" altLang="zh-TW" dirty="0"/>
              <a:t>AV</a:t>
            </a:r>
            <a:r>
              <a:rPr lang="zh-TW" altLang="en-US" dirty="0"/>
              <a:t>（</a:t>
            </a:r>
            <a:r>
              <a:rPr lang="en-US" altLang="zh-TW" dirty="0"/>
              <a:t>M = 7.82</a:t>
            </a:r>
            <a:r>
              <a:rPr lang="zh-TW" altLang="en-US" dirty="0"/>
              <a:t>，</a:t>
            </a:r>
            <a:r>
              <a:rPr lang="en-US" altLang="zh-TW" dirty="0"/>
              <a:t>SD = 1.06</a:t>
            </a:r>
            <a:r>
              <a:rPr lang="zh-TW" altLang="en-US" dirty="0"/>
              <a:t>）交互時，與靜態 </a:t>
            </a:r>
            <a:r>
              <a:rPr lang="en-US" altLang="zh-TW" dirty="0" err="1"/>
              <a:t>eHMI</a:t>
            </a:r>
            <a:r>
              <a:rPr lang="zh-TW" altLang="en-US" dirty="0"/>
              <a:t>及非自動駕駛汽車相比，感知到的自身優勢顯著更高</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24</a:t>
            </a:fld>
            <a:endParaRPr lang="zh-TW" altLang="en-US"/>
          </a:p>
        </p:txBody>
      </p:sp>
    </p:spTree>
    <p:extLst>
      <p:ext uri="{BB962C8B-B14F-4D97-AF65-F5344CB8AC3E}">
        <p14:creationId xmlns:p14="http://schemas.microsoft.com/office/powerpoint/2010/main" val="5123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對於所有三種設計，平均評分都相對較高，這表明通過動態 </a:t>
            </a:r>
            <a:r>
              <a:rPr lang="en-US" altLang="zh-TW" dirty="0" err="1"/>
              <a:t>eHMI</a:t>
            </a:r>
            <a:r>
              <a:rPr lang="en-US" altLang="zh-TW" dirty="0"/>
              <a:t> </a:t>
            </a:r>
            <a:r>
              <a:rPr lang="zh-TW" altLang="en-US" dirty="0"/>
              <a:t>呈現的信息是可訪問且易於理解的，並且參與者感覺消息靈通。此外，參與者將給定的信息視為支持，並且 </a:t>
            </a:r>
            <a:r>
              <a:rPr lang="en-US" altLang="zh-TW" dirty="0" err="1"/>
              <a:t>eHMI</a:t>
            </a:r>
            <a:r>
              <a:rPr lang="en-US" altLang="zh-TW" dirty="0"/>
              <a:t> </a:t>
            </a:r>
            <a:r>
              <a:rPr lang="zh-TW" altLang="en-US" dirty="0"/>
              <a:t>增加了個人的安全感。</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25</a:t>
            </a:fld>
            <a:endParaRPr lang="zh-TW" altLang="en-US"/>
          </a:p>
        </p:txBody>
      </p:sp>
    </p:spTree>
    <p:extLst>
      <p:ext uri="{BB962C8B-B14F-4D97-AF65-F5344CB8AC3E}">
        <p14:creationId xmlns:p14="http://schemas.microsoft.com/office/powerpoint/2010/main" val="324099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比較了參與者在非自動駕駛汽車和靜態</a:t>
            </a:r>
            <a:r>
              <a:rPr lang="en-US" altLang="zh-TW" dirty="0" err="1"/>
              <a:t>eHMI</a:t>
            </a:r>
            <a:r>
              <a:rPr lang="zh-TW" altLang="en-US" dirty="0"/>
              <a:t>自動駕駛汽車的場景</a:t>
            </a:r>
            <a:endParaRPr lang="en-US" altLang="zh-TW" dirty="0"/>
          </a:p>
          <a:p>
            <a:r>
              <a:rPr lang="en-US" altLang="zh-TW" dirty="0"/>
              <a:t>2.</a:t>
            </a:r>
            <a:r>
              <a:rPr lang="zh-TW" altLang="en-US" dirty="0"/>
              <a:t>表示當自動駕駛汽車提供動態 </a:t>
            </a:r>
            <a:r>
              <a:rPr lang="en-US" altLang="zh-TW" dirty="0" err="1"/>
              <a:t>eHMI</a:t>
            </a:r>
            <a:r>
              <a:rPr lang="en-US" altLang="zh-TW" dirty="0"/>
              <a:t> </a:t>
            </a:r>
            <a:r>
              <a:rPr lang="zh-TW" altLang="en-US" dirty="0"/>
              <a:t>時，受測者對過馬路的把握要大得多。</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26</a:t>
            </a:fld>
            <a:endParaRPr lang="zh-TW" altLang="en-US"/>
          </a:p>
        </p:txBody>
      </p:sp>
    </p:spTree>
    <p:extLst>
      <p:ext uri="{BB962C8B-B14F-4D97-AF65-F5344CB8AC3E}">
        <p14:creationId xmlns:p14="http://schemas.microsoft.com/office/powerpoint/2010/main" val="321847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a:t>
            </a:r>
            <a:r>
              <a:rPr lang="zh-TW" altLang="en-US" dirty="0"/>
              <a:t>儘管動態 </a:t>
            </a:r>
            <a:r>
              <a:rPr lang="en-US" altLang="zh-TW" dirty="0" err="1"/>
              <a:t>eHMI</a:t>
            </a:r>
            <a:r>
              <a:rPr lang="en-US" altLang="zh-TW" dirty="0"/>
              <a:t> </a:t>
            </a:r>
            <a:r>
              <a:rPr lang="zh-TW" altLang="en-US" dirty="0"/>
              <a:t>比非自動駕駛汽車及靜態 </a:t>
            </a:r>
            <a:r>
              <a:rPr lang="en-US" altLang="zh-TW" dirty="0" err="1"/>
              <a:t>eHMI</a:t>
            </a:r>
            <a:r>
              <a:rPr lang="zh-TW" altLang="en-US" dirty="0"/>
              <a:t>有更早的過馬路決定時間，</a:t>
            </a:r>
            <a:endParaRPr lang="en-US" altLang="zh-TW" dirty="0"/>
          </a:p>
          <a:p>
            <a:r>
              <a:rPr lang="zh-TW" altLang="en-US" dirty="0"/>
              <a:t>三種動態 </a:t>
            </a:r>
            <a:r>
              <a:rPr lang="en-US" altLang="zh-TW" dirty="0" err="1"/>
              <a:t>eHMI</a:t>
            </a:r>
            <a:r>
              <a:rPr lang="en-US" altLang="zh-TW" dirty="0"/>
              <a:t> </a:t>
            </a:r>
            <a:r>
              <a:rPr lang="zh-TW" altLang="en-US" dirty="0"/>
              <a:t>設計實現了很高的可用性評級，因此可以被確定為 </a:t>
            </a:r>
            <a:r>
              <a:rPr lang="en-US" altLang="zh-TW" dirty="0"/>
              <a:t>AV </a:t>
            </a:r>
            <a:r>
              <a:rPr lang="zh-TW" altLang="en-US" dirty="0"/>
              <a:t>和行人之間的適當通信方式。</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27</a:t>
            </a:fld>
            <a:endParaRPr lang="zh-TW" altLang="en-US"/>
          </a:p>
        </p:txBody>
      </p:sp>
    </p:spTree>
    <p:extLst>
      <p:ext uri="{BB962C8B-B14F-4D97-AF65-F5344CB8AC3E}">
        <p14:creationId xmlns:p14="http://schemas.microsoft.com/office/powerpoint/2010/main" val="428099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4</a:t>
            </a:fld>
            <a:endParaRPr lang="zh-TW" altLang="en-US"/>
          </a:p>
        </p:txBody>
      </p:sp>
    </p:spTree>
    <p:extLst>
      <p:ext uri="{BB962C8B-B14F-4D97-AF65-F5344CB8AC3E}">
        <p14:creationId xmlns:p14="http://schemas.microsoft.com/office/powerpoint/2010/main" val="74495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28</a:t>
            </a:fld>
            <a:endParaRPr lang="zh-TW" altLang="en-US"/>
          </a:p>
        </p:txBody>
      </p:sp>
    </p:spTree>
    <p:extLst>
      <p:ext uri="{BB962C8B-B14F-4D97-AF65-F5344CB8AC3E}">
        <p14:creationId xmlns:p14="http://schemas.microsoft.com/office/powerpoint/2010/main" val="19179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4D5156"/>
                </a:solidFill>
                <a:effectLst/>
                <a:latin typeface="arial" panose="020B0604020202020204" pitchFamily="34" charset="0"/>
              </a:rPr>
              <a:t>弱勢道路使用者</a:t>
            </a:r>
            <a:r>
              <a:rPr lang="en-US" altLang="zh-TW" b="0" i="0" dirty="0">
                <a:solidFill>
                  <a:srgbClr val="4D5156"/>
                </a:solidFill>
                <a:effectLst/>
                <a:latin typeface="arial" panose="020B0604020202020204" pitchFamily="34" charset="0"/>
              </a:rPr>
              <a:t>(Vulnerable Road Users)</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31</a:t>
            </a:fld>
            <a:endParaRPr lang="zh-TW" altLang="en-US"/>
          </a:p>
        </p:txBody>
      </p:sp>
    </p:spTree>
    <p:extLst>
      <p:ext uri="{BB962C8B-B14F-4D97-AF65-F5344CB8AC3E}">
        <p14:creationId xmlns:p14="http://schemas.microsoft.com/office/powerpoint/2010/main" val="270263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32</a:t>
            </a:fld>
            <a:endParaRPr lang="zh-TW" altLang="en-US"/>
          </a:p>
        </p:txBody>
      </p:sp>
    </p:spTree>
    <p:extLst>
      <p:ext uri="{BB962C8B-B14F-4D97-AF65-F5344CB8AC3E}">
        <p14:creationId xmlns:p14="http://schemas.microsoft.com/office/powerpoint/2010/main" val="10687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約旦的論文，</a:t>
            </a:r>
            <a:r>
              <a:rPr lang="zh-TW" altLang="en-US" b="0" i="0" dirty="0">
                <a:solidFill>
                  <a:srgbClr val="2E2E2E"/>
                </a:solidFill>
                <a:effectLst/>
                <a:latin typeface="NexusSerif"/>
              </a:rPr>
              <a:t>第一項活動是使用秒錶測量每個行人的穿越時間。第二個活動是在他</a:t>
            </a:r>
            <a:r>
              <a:rPr lang="en-US" altLang="zh-TW" b="0" i="0" dirty="0">
                <a:solidFill>
                  <a:srgbClr val="2E2E2E"/>
                </a:solidFill>
                <a:effectLst/>
                <a:latin typeface="NexusSerif"/>
              </a:rPr>
              <a:t>/</a:t>
            </a:r>
            <a:r>
              <a:rPr lang="zh-TW" altLang="en-US" b="0" i="0" dirty="0">
                <a:solidFill>
                  <a:srgbClr val="2E2E2E"/>
                </a:solidFill>
                <a:effectLst/>
                <a:latin typeface="NexusSerif"/>
              </a:rPr>
              <a:t>她完成穿越後詢問行人他</a:t>
            </a:r>
            <a:r>
              <a:rPr lang="en-US" altLang="zh-TW" b="0" i="0" dirty="0">
                <a:solidFill>
                  <a:srgbClr val="2E2E2E"/>
                </a:solidFill>
                <a:effectLst/>
                <a:latin typeface="NexusSerif"/>
              </a:rPr>
              <a:t>/</a:t>
            </a:r>
            <a:r>
              <a:rPr lang="zh-TW" altLang="en-US" b="0" i="0" dirty="0">
                <a:solidFill>
                  <a:srgbClr val="2E2E2E"/>
                </a:solidFill>
                <a:effectLst/>
                <a:latin typeface="NexusSerif"/>
              </a:rPr>
              <a:t>她的年齡以及記下行人的性別，</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5</a:t>
            </a:fld>
            <a:endParaRPr lang="zh-TW" altLang="en-US"/>
          </a:p>
        </p:txBody>
      </p:sp>
    </p:spTree>
    <p:extLst>
      <p:ext uri="{BB962C8B-B14F-4D97-AF65-F5344CB8AC3E}">
        <p14:creationId xmlns:p14="http://schemas.microsoft.com/office/powerpoint/2010/main" val="118011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探討決定過馬路的時間、穿越時間、發生碰撞的狀況</a:t>
            </a:r>
            <a:endParaRPr lang="en-US" altLang="zh-TW" dirty="0"/>
          </a:p>
          <a:p>
            <a:pPr marL="171450" indent="-171450">
              <a:buFont typeface="Arial" panose="020B0604020202020204" pitchFamily="34" charset="0"/>
              <a:buChar char="•"/>
            </a:pPr>
            <a:r>
              <a:rPr lang="zh-TW" altLang="en-US" dirty="0"/>
              <a:t>在決定過馬路的時間中，不同的交通狀況與年齡組有顯著的交互作用，發現年輕人在雙向皆為自動駕駛的狀況</a:t>
            </a:r>
            <a:r>
              <a:rPr lang="en-US" altLang="zh-TW" dirty="0"/>
              <a:t>(</a:t>
            </a:r>
            <a:r>
              <a:rPr lang="zh-TW" altLang="en-US" dirty="0"/>
              <a:t>狀況</a:t>
            </a:r>
            <a:r>
              <a:rPr lang="en-US" altLang="zh-TW" dirty="0"/>
              <a:t>4)</a:t>
            </a:r>
            <a:r>
              <a:rPr lang="zh-TW" altLang="en-US" dirty="0"/>
              <a:t>時，明顯較老年人開始時間晚。</a:t>
            </a:r>
            <a:endParaRPr lang="en-US" altLang="zh-TW" dirty="0"/>
          </a:p>
          <a:p>
            <a:pPr marL="171450" indent="-171450">
              <a:buFont typeface="Arial" panose="020B0604020202020204" pitchFamily="34" charset="0"/>
              <a:buChar char="•"/>
            </a:pPr>
            <a:r>
              <a:rPr lang="zh-TW" altLang="en-US" dirty="0"/>
              <a:t>在穿越時間中，年輕受測者過馬路的速度明顯較年長組速度快</a:t>
            </a:r>
            <a:endParaRPr lang="en-US" altLang="zh-TW" dirty="0"/>
          </a:p>
          <a:p>
            <a:pPr marL="171450" indent="-171450">
              <a:buFont typeface="Arial" panose="020B0604020202020204" pitchFamily="34" charset="0"/>
              <a:buChar char="•"/>
            </a:pPr>
            <a:r>
              <a:rPr lang="zh-TW" altLang="en-US" dirty="0"/>
              <a:t>年長組發生碰撞的機率明顯高於年輕組</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6</a:t>
            </a:fld>
            <a:endParaRPr lang="zh-TW" altLang="en-US"/>
          </a:p>
        </p:txBody>
      </p:sp>
    </p:spTree>
    <p:extLst>
      <p:ext uri="{BB962C8B-B14F-4D97-AF65-F5344CB8AC3E}">
        <p14:creationId xmlns:p14="http://schemas.microsoft.com/office/powerpoint/2010/main" val="179867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使用類似於隧道的模擬器，</a:t>
            </a:r>
            <a:r>
              <a:rPr lang="zh-TW" altLang="en-US" b="0" i="0" dirty="0">
                <a:solidFill>
                  <a:srgbClr val="2E2E2E"/>
                </a:solidFill>
                <a:effectLst/>
                <a:latin typeface="NexusSerif"/>
              </a:rPr>
              <a:t>行人可以在其中行走達 </a:t>
            </a:r>
            <a:r>
              <a:rPr lang="en-US" altLang="zh-TW" b="0" i="0" dirty="0">
                <a:solidFill>
                  <a:srgbClr val="2E2E2E"/>
                </a:solidFill>
                <a:effectLst/>
                <a:latin typeface="NexusSerif"/>
              </a:rPr>
              <a:t>7 </a:t>
            </a:r>
            <a:r>
              <a:rPr lang="zh-TW" altLang="en-US" b="0" i="0" dirty="0">
                <a:solidFill>
                  <a:srgbClr val="2E2E2E"/>
                </a:solidFill>
                <a:effectLst/>
                <a:latin typeface="NexusSerif"/>
              </a:rPr>
              <a:t>公尺</a:t>
            </a:r>
            <a:r>
              <a:rPr lang="en-US" altLang="zh-TW" b="0" i="0" dirty="0">
                <a:solidFill>
                  <a:srgbClr val="2E2E2E"/>
                </a:solidFill>
                <a:effectLst/>
                <a:latin typeface="NexusSerif"/>
              </a:rPr>
              <a:t>(</a:t>
            </a:r>
            <a:r>
              <a:rPr lang="zh-TW" altLang="en-US" b="0" i="0" dirty="0">
                <a:solidFill>
                  <a:srgbClr val="2E2E2E"/>
                </a:solidFill>
                <a:effectLst/>
                <a:latin typeface="NexusSerif"/>
              </a:rPr>
              <a:t>總長</a:t>
            </a:r>
            <a:r>
              <a:rPr lang="en-US" altLang="zh-TW" b="0" i="0" dirty="0">
                <a:solidFill>
                  <a:srgbClr val="2E2E2E"/>
                </a:solidFill>
                <a:effectLst/>
                <a:latin typeface="NexusSerif"/>
              </a:rPr>
              <a:t>)</a:t>
            </a:r>
            <a:r>
              <a:rPr lang="zh-TW" altLang="en-US" b="0" i="0" dirty="0">
                <a:solidFill>
                  <a:srgbClr val="2E2E2E"/>
                </a:solidFill>
                <a:effectLst/>
                <a:latin typeface="NexusSerif"/>
              </a:rPr>
              <a:t>。每個屏幕 高</a:t>
            </a:r>
            <a:r>
              <a:rPr lang="en-US" altLang="zh-TW" b="0" i="0" dirty="0">
                <a:solidFill>
                  <a:srgbClr val="2E2E2E"/>
                </a:solidFill>
                <a:effectLst/>
                <a:latin typeface="NexusSerif"/>
              </a:rPr>
              <a:t>2.55 m</a:t>
            </a:r>
            <a:r>
              <a:rPr lang="zh-TW" altLang="en-US" b="0" i="0" dirty="0">
                <a:solidFill>
                  <a:srgbClr val="2E2E2E"/>
                </a:solidFill>
                <a:effectLst/>
                <a:latin typeface="NexusSerif"/>
              </a:rPr>
              <a:t>，寬</a:t>
            </a:r>
            <a:r>
              <a:rPr lang="en-US" altLang="zh-TW" b="0" i="0" dirty="0">
                <a:solidFill>
                  <a:srgbClr val="2E2E2E"/>
                </a:solidFill>
                <a:effectLst/>
                <a:latin typeface="NexusSerif"/>
              </a:rPr>
              <a:t>1.88  m</a:t>
            </a:r>
            <a:r>
              <a:rPr lang="zh-TW" altLang="en-US" b="0" i="0" dirty="0">
                <a:solidFill>
                  <a:srgbClr val="2E2E2E"/>
                </a:solidFill>
                <a:effectLst/>
                <a:latin typeface="NexusSerif"/>
              </a:rPr>
              <a:t>，</a:t>
            </a:r>
            <a:r>
              <a:rPr lang="en-US" altLang="zh-TW" b="0" i="0" dirty="0">
                <a:solidFill>
                  <a:srgbClr val="2E2E2E"/>
                </a:solidFill>
                <a:effectLst/>
                <a:latin typeface="NexusSerif"/>
              </a:rPr>
              <a:t>5.70 </a:t>
            </a:r>
            <a:r>
              <a:rPr lang="zh-TW" altLang="en-US" b="0" i="0" dirty="0">
                <a:solidFill>
                  <a:srgbClr val="2E2E2E"/>
                </a:solidFill>
                <a:effectLst/>
                <a:latin typeface="NexusSerif"/>
              </a:rPr>
              <a:t>米寬的人行道到人行道的雙向城市街道，可調節的安全帶</a:t>
            </a:r>
            <a:endParaRPr lang="zh-TW" altLang="en-US" dirty="0"/>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7</a:t>
            </a:fld>
            <a:endParaRPr lang="zh-TW" altLang="en-US"/>
          </a:p>
        </p:txBody>
      </p:sp>
    </p:spTree>
    <p:extLst>
      <p:ext uri="{BB962C8B-B14F-4D97-AF65-F5344CB8AC3E}">
        <p14:creationId xmlns:p14="http://schemas.microsoft.com/office/powerpoint/2010/main" val="267085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研究不同 </a:t>
            </a:r>
            <a:r>
              <a:rPr lang="en-US" altLang="zh-TW" dirty="0" err="1"/>
              <a:t>eHMI</a:t>
            </a:r>
            <a:r>
              <a:rPr lang="en-US" altLang="zh-TW" dirty="0"/>
              <a:t> </a:t>
            </a:r>
            <a:r>
              <a:rPr lang="zh-TW" altLang="en-US" dirty="0"/>
              <a:t>對自動駕駛汽車與行人之間互動的行為影響。</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8</a:t>
            </a:fld>
            <a:endParaRPr lang="zh-TW" altLang="en-US"/>
          </a:p>
        </p:txBody>
      </p:sp>
    </p:spTree>
    <p:extLst>
      <p:ext uri="{BB962C8B-B14F-4D97-AF65-F5344CB8AC3E}">
        <p14:creationId xmlns:p14="http://schemas.microsoft.com/office/powerpoint/2010/main" val="26509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赫爾辛基宣言於</a:t>
            </a:r>
            <a:r>
              <a:rPr lang="en-US" altLang="zh-TW" dirty="0"/>
              <a:t>1964</a:t>
            </a:r>
            <a:r>
              <a:rPr lang="zh-TW" altLang="en-US" dirty="0"/>
              <a:t>年提出的一個醫學倫理學宣言。其內容是圍繞醫學研究運用於人體時歸立了六項基本原則。</a:t>
            </a:r>
          </a:p>
          <a:p>
            <a:endParaRPr lang="zh-TW" altLang="en-US" dirty="0"/>
          </a:p>
          <a:p>
            <a:pPr marL="171450" indent="-171450">
              <a:buFont typeface="Arial" panose="020B0604020202020204" pitchFamily="34" charset="0"/>
              <a:buChar char="•"/>
            </a:pPr>
            <a:r>
              <a:rPr lang="zh-TW" altLang="en-US" dirty="0"/>
              <a:t>接受測試者需要在清醒下同意。</a:t>
            </a:r>
          </a:p>
          <a:p>
            <a:pPr marL="171450" indent="-171450">
              <a:buFont typeface="Arial" panose="020B0604020202020204" pitchFamily="34" charset="0"/>
              <a:buChar char="•"/>
            </a:pPr>
            <a:r>
              <a:rPr lang="zh-TW" altLang="en-US" dirty="0"/>
              <a:t>接受測試者需要對實驗有概括了解。</a:t>
            </a:r>
          </a:p>
          <a:p>
            <a:pPr marL="171450" indent="-171450">
              <a:buFont typeface="Arial" panose="020B0604020202020204" pitchFamily="34" charset="0"/>
              <a:buChar char="•"/>
            </a:pPr>
            <a:r>
              <a:rPr lang="zh-TW" altLang="en-US" dirty="0"/>
              <a:t>實驗目的是為將來尋求方法。</a:t>
            </a:r>
          </a:p>
          <a:p>
            <a:pPr marL="171450" indent="-171450">
              <a:buFont typeface="Arial" panose="020B0604020202020204" pitchFamily="34" charset="0"/>
              <a:buChar char="•"/>
            </a:pPr>
            <a:r>
              <a:rPr lang="zh-TW" altLang="en-US" dirty="0"/>
              <a:t>測試前須先有實驗室或以動物作試驗。</a:t>
            </a:r>
          </a:p>
          <a:p>
            <a:pPr marL="171450" indent="-171450">
              <a:buFont typeface="Arial" panose="020B0604020202020204" pitchFamily="34" charset="0"/>
              <a:buChar char="•"/>
            </a:pPr>
            <a:r>
              <a:rPr lang="zh-TW" altLang="en-US" dirty="0"/>
              <a:t>由於是為將來尋求方法，若實驗對人體身心受損，需立即停止實驗。</a:t>
            </a:r>
          </a:p>
          <a:p>
            <a:pPr marL="171450" indent="-171450">
              <a:buFont typeface="Arial" panose="020B0604020202020204" pitchFamily="34" charset="0"/>
              <a:buChar char="•"/>
            </a:pPr>
            <a:r>
              <a:rPr lang="zh-TW" altLang="en-US" dirty="0"/>
              <a:t>要先擬好測試失敗的補償措施，才可在合法機關的監督下，再由具備資格者進行實驗。</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9</a:t>
            </a:fld>
            <a:endParaRPr lang="zh-TW" altLang="en-US"/>
          </a:p>
        </p:txBody>
      </p:sp>
    </p:spTree>
    <p:extLst>
      <p:ext uri="{BB962C8B-B14F-4D97-AF65-F5344CB8AC3E}">
        <p14:creationId xmlns:p14="http://schemas.microsoft.com/office/powerpoint/2010/main" val="11769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參與者被要求表現得自然，就像在日常生活中一樣，開始走路，就好像他們會在真正的交通中過馬路一樣。</a:t>
            </a:r>
            <a:endParaRPr lang="en-US" altLang="zh-TW" dirty="0"/>
          </a:p>
          <a:p>
            <a:r>
              <a:rPr lang="zh-TW" altLang="en-US" dirty="0"/>
              <a:t>這些運行作為乾擾因素，用於提高研究的外部有效性。</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11</a:t>
            </a:fld>
            <a:endParaRPr lang="zh-TW" altLang="en-US"/>
          </a:p>
        </p:txBody>
      </p:sp>
    </p:spTree>
    <p:extLst>
      <p:ext uri="{BB962C8B-B14F-4D97-AF65-F5344CB8AC3E}">
        <p14:creationId xmlns:p14="http://schemas.microsoft.com/office/powerpoint/2010/main" val="311386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只有</a:t>
            </a:r>
            <a:r>
              <a:rPr lang="en-US" altLang="zh-TW" dirty="0"/>
              <a:t>2</a:t>
            </a:r>
            <a:r>
              <a:rPr lang="zh-TW" altLang="en-US" dirty="0"/>
              <a:t>名受測者</a:t>
            </a:r>
            <a:r>
              <a:rPr lang="en-US" altLang="zh-TW" dirty="0"/>
              <a:t>(3.2%)</a:t>
            </a:r>
            <a:r>
              <a:rPr lang="zh-TW" altLang="en-US" dirty="0"/>
              <a:t>有看向右側並檢查是否能安全過馬路</a:t>
            </a:r>
          </a:p>
        </p:txBody>
      </p:sp>
      <p:sp>
        <p:nvSpPr>
          <p:cNvPr id="4" name="投影片編號版面配置區 3"/>
          <p:cNvSpPr>
            <a:spLocks noGrp="1"/>
          </p:cNvSpPr>
          <p:nvPr>
            <p:ph type="sldNum" sz="quarter" idx="5"/>
          </p:nvPr>
        </p:nvSpPr>
        <p:spPr/>
        <p:txBody>
          <a:bodyPr/>
          <a:lstStyle/>
          <a:p>
            <a:fld id="{B59CCEC2-BC8F-4921-93D6-B2082431CE9F}" type="slidenum">
              <a:rPr lang="zh-TW" altLang="en-US" smtClean="0"/>
              <a:t>12</a:t>
            </a:fld>
            <a:endParaRPr lang="zh-TW" altLang="en-US"/>
          </a:p>
        </p:txBody>
      </p:sp>
    </p:spTree>
    <p:extLst>
      <p:ext uri="{BB962C8B-B14F-4D97-AF65-F5344CB8AC3E}">
        <p14:creationId xmlns:p14="http://schemas.microsoft.com/office/powerpoint/2010/main" val="367530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DA29352-451C-4830-A13E-78473B077853}" type="datetime1">
              <a:rPr lang="zh-TW" altLang="en-US" smtClean="0"/>
              <a:t>2022/5/10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ADB9A16C-9DC4-47BC-86C3-85660D3CFFBD}" type="slidenum">
              <a:rPr lang="zh-TW" altLang="en-US" smtClean="0"/>
              <a:pPr/>
              <a:t>‹#›</a:t>
            </a:fld>
            <a:endParaRPr lang="zh-TW"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01B2AE-A3EF-4393-ABB6-90B5B6C20DE0}" type="datetime1">
              <a:rPr lang="zh-TW" altLang="en-US" smtClean="0"/>
              <a:t>2022/5/10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684B44-BFA1-4A31-A45C-3D7F9173CFA1}" type="datetime1">
              <a:rPr lang="zh-TW" altLang="en-US" smtClean="0"/>
              <a:t>2022/5/10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31BEE06-BFF3-472F-938D-8660E78A2232}" type="datetime1">
              <a:rPr lang="zh-TW" altLang="en-US" smtClean="0"/>
              <a:t>2022/5/10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ADB9A16C-9DC4-47BC-86C3-85660D3CFFBD}" type="slidenum">
              <a:rPr lang="zh-TW" altLang="en-US" smtClean="0"/>
              <a:pPr/>
              <a:t>‹#›</a:t>
            </a:fld>
            <a:endParaRPr lang="zh-TW" altLang="en-US" dirty="0"/>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C3EC21D-3794-4D37-A50B-A63C978927C9}" type="datetime1">
              <a:rPr lang="zh-TW" altLang="en-US" smtClean="0"/>
              <a:t>2022/5/10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0DD2935-9FDC-4C5E-A061-327533A14292}" type="datetime1">
              <a:rPr lang="zh-TW" altLang="en-US" smtClean="0"/>
              <a:t>2022/5/10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0141B8F-91CA-4201-A334-37454576C475}" type="datetime1">
              <a:rPr lang="zh-TW" altLang="en-US" smtClean="0"/>
              <a:t>2022/5/10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C3D653F-C07F-4FA5-BD94-FECBE6BC2B9F}" type="datetime1">
              <a:rPr lang="zh-TW" altLang="en-US" smtClean="0"/>
              <a:t>2022/5/10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744663-774D-453D-BB02-0E51D514C3C3}" type="datetime1">
              <a:rPr lang="zh-TW" altLang="en-US" smtClean="0"/>
              <a:t>2022/5/10</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A49130-511E-47F3-827F-0662541CE156}" type="datetime1">
              <a:rPr lang="zh-TW" altLang="en-US" smtClean="0"/>
              <a:t>2022/5/10</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639E456-D368-476B-BE28-DD92702CB96F}" type="datetime1">
              <a:rPr lang="zh-TW" altLang="en-US" smtClean="0"/>
              <a:t>2022/5/10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C77546-B4AB-4FE0-9A80-786A387A0F6E}" type="datetime1">
              <a:rPr lang="zh-TW" altLang="en-US" smtClean="0"/>
              <a:t>2022/5/10</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B9A16C-9DC4-47BC-86C3-85660D3CFFB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E79A32-D802-4DEA-8402-ED144182133A}"/>
              </a:ext>
            </a:extLst>
          </p:cNvPr>
          <p:cNvSpPr>
            <a:spLocks noGrp="1"/>
          </p:cNvSpPr>
          <p:nvPr>
            <p:ph type="ctrTitle"/>
          </p:nvPr>
        </p:nvSpPr>
        <p:spPr/>
        <p:txBody>
          <a:bodyPr/>
          <a:lstStyle/>
          <a:p>
            <a:pPr algn="ctr"/>
            <a:r>
              <a:rPr lang="en-US" altLang="zh-TW" dirty="0">
                <a:latin typeface="Calibri" panose="020F0502020204030204" pitchFamily="34" charset="0"/>
                <a:cs typeface="Calibri" panose="020F0502020204030204" pitchFamily="34" charset="0"/>
              </a:rPr>
              <a:t>paper</a:t>
            </a:r>
            <a:r>
              <a:rPr lang="zh-TW" altLang="en-US" dirty="0"/>
              <a:t>進度</a:t>
            </a:r>
          </a:p>
        </p:txBody>
      </p:sp>
      <p:sp>
        <p:nvSpPr>
          <p:cNvPr id="3" name="副標題 2">
            <a:extLst>
              <a:ext uri="{FF2B5EF4-FFF2-40B4-BE49-F238E27FC236}">
                <a16:creationId xmlns:a16="http://schemas.microsoft.com/office/drawing/2014/main" id="{0DC2B62D-03CB-44E7-BB62-DA91AEBD5468}"/>
              </a:ext>
            </a:extLst>
          </p:cNvPr>
          <p:cNvSpPr>
            <a:spLocks noGrp="1"/>
          </p:cNvSpPr>
          <p:nvPr>
            <p:ph type="subTitle"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5E63646-FD3B-4B73-A46D-82CE7170D40F}"/>
              </a:ext>
            </a:extLst>
          </p:cNvPr>
          <p:cNvSpPr>
            <a:spLocks noGrp="1"/>
          </p:cNvSpPr>
          <p:nvPr>
            <p:ph type="sldNum" sz="quarter" idx="12"/>
          </p:nvPr>
        </p:nvSpPr>
        <p:spPr/>
        <p:txBody>
          <a:bodyPr/>
          <a:lstStyle/>
          <a:p>
            <a:fld id="{ADB9A16C-9DC4-47BC-86C3-85660D3CFFBD}" type="slidenum">
              <a:rPr lang="zh-TW" altLang="en-US" smtClean="0"/>
              <a:t>1</a:t>
            </a:fld>
            <a:endParaRPr lang="zh-TW" altLang="en-US" dirty="0"/>
          </a:p>
        </p:txBody>
      </p:sp>
    </p:spTree>
    <p:extLst>
      <p:ext uri="{BB962C8B-B14F-4D97-AF65-F5344CB8AC3E}">
        <p14:creationId xmlns:p14="http://schemas.microsoft.com/office/powerpoint/2010/main" val="165538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2124514"/>
            <a:ext cx="10058400"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使用</a:t>
            </a:r>
            <a:r>
              <a:rPr lang="en-US" altLang="zh-TW" dirty="0"/>
              <a:t>Unreal Engine</a:t>
            </a:r>
            <a:r>
              <a:rPr lang="zh-TW" altLang="en-US" dirty="0"/>
              <a:t> 軟體</a:t>
            </a:r>
            <a:r>
              <a:rPr lang="en-US" altLang="zh-TW" dirty="0"/>
              <a:t>(</a:t>
            </a:r>
            <a:r>
              <a:rPr lang="zh-TW" altLang="en-US" dirty="0"/>
              <a:t>版本：</a:t>
            </a:r>
            <a:r>
              <a:rPr lang="en-US" altLang="zh-TW" dirty="0"/>
              <a:t>4.21)</a:t>
            </a:r>
            <a:r>
              <a:rPr lang="zh-TW" altLang="en-US" dirty="0"/>
              <a:t>進行場景設計，在</a:t>
            </a:r>
            <a:r>
              <a:rPr lang="en-US" altLang="zh-TW" dirty="0"/>
              <a:t>Steam VR</a:t>
            </a:r>
            <a:r>
              <a:rPr lang="zh-TW" altLang="en-US" dirty="0"/>
              <a:t>軟體</a:t>
            </a:r>
            <a:r>
              <a:rPr lang="en-US" altLang="zh-TW" dirty="0"/>
              <a:t>(</a:t>
            </a:r>
            <a:r>
              <a:rPr lang="zh-TW" altLang="en-US" dirty="0"/>
              <a:t>版本：</a:t>
            </a:r>
            <a:r>
              <a:rPr lang="en-US" altLang="zh-TW" dirty="0"/>
              <a:t>1.4.5)</a:t>
            </a:r>
            <a:r>
              <a:rPr lang="zh-TW" altLang="en-US" dirty="0"/>
              <a:t>呈現。</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VIVE</a:t>
            </a:r>
            <a:r>
              <a:rPr lang="zh-TW" altLang="en-US" dirty="0"/>
              <a:t> </a:t>
            </a:r>
            <a:r>
              <a:rPr lang="en-US" altLang="zh-TW" dirty="0"/>
              <a:t>PRO</a:t>
            </a:r>
            <a:r>
              <a:rPr lang="zh-TW" altLang="en-US" dirty="0"/>
              <a:t>的</a:t>
            </a:r>
            <a:r>
              <a:rPr lang="en-US" altLang="zh-TW" dirty="0"/>
              <a:t>VR</a:t>
            </a:r>
            <a:r>
              <a:rPr lang="zh-TW" altLang="en-US" dirty="0"/>
              <a:t>眼鏡和相關手持控制器進行。</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為了確保受測者的安全，該研究在一個空間充足且沒有障礙物的實驗室進行。</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B4FF2A7F-B8EA-48D9-B2FE-86F50975426D}"/>
              </a:ext>
            </a:extLst>
          </p:cNvPr>
          <p:cNvSpPr>
            <a:spLocks noGrp="1"/>
          </p:cNvSpPr>
          <p:nvPr>
            <p:ph type="sldNum" sz="quarter" idx="12"/>
          </p:nvPr>
        </p:nvSpPr>
        <p:spPr/>
        <p:txBody>
          <a:bodyPr/>
          <a:lstStyle/>
          <a:p>
            <a:fld id="{ADB9A16C-9DC4-47BC-86C3-85660D3CFFBD}" type="slidenum">
              <a:rPr lang="zh-TW" altLang="en-US" smtClean="0"/>
              <a:t>10</a:t>
            </a:fld>
            <a:endParaRPr lang="zh-TW" altLang="en-US"/>
          </a:p>
        </p:txBody>
      </p:sp>
    </p:spTree>
    <p:extLst>
      <p:ext uri="{BB962C8B-B14F-4D97-AF65-F5344CB8AC3E}">
        <p14:creationId xmlns:p14="http://schemas.microsoft.com/office/powerpoint/2010/main" val="51068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場景</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66800" y="2478254"/>
            <a:ext cx="10058400" cy="4314434"/>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400" dirty="0"/>
              <a:t>受測者站在街道路邊。</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車輛從左側接近</a:t>
            </a:r>
            <a:r>
              <a:rPr lang="en-US" altLang="zh-TW" sz="2400" dirty="0"/>
              <a:t>(</a:t>
            </a:r>
            <a:r>
              <a:rPr lang="zh-TW" altLang="en-US" sz="2400" dirty="0"/>
              <a:t>受測者的視角</a:t>
            </a:r>
            <a:r>
              <a:rPr lang="en-US" altLang="zh-TW" sz="2400" dirty="0"/>
              <a:t>)</a:t>
            </a:r>
            <a:r>
              <a:rPr lang="zh-TW" altLang="en-US" sz="2400" dirty="0"/>
              <a:t>。</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十字路口位於受測者的</a:t>
            </a:r>
            <a:r>
              <a:rPr lang="en-US" altLang="zh-TW" sz="2400" dirty="0"/>
              <a:t>16.5m</a:t>
            </a:r>
            <a:r>
              <a:rPr lang="zh-TW" altLang="en-US" sz="2400" dirty="0"/>
              <a:t>處。</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受測者在每次開始時都站在相同的位置。</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場景中包含自動駕駛汽車與傳統汽車。</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所使用的車輛為 </a:t>
            </a:r>
            <a:r>
              <a:rPr lang="en-US" altLang="zh-TW" sz="2400" dirty="0"/>
              <a:t>BMW</a:t>
            </a:r>
            <a:r>
              <a:rPr lang="zh-TW" altLang="en-US" sz="2400" dirty="0"/>
              <a:t> </a:t>
            </a:r>
            <a:r>
              <a:rPr lang="en-US" altLang="zh-TW" sz="2400" dirty="0"/>
              <a:t>i3</a:t>
            </a:r>
            <a:r>
              <a:rPr lang="zh-TW" altLang="en-US" sz="2400" dirty="0"/>
              <a:t>。</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受測者被告知有車輛會從左側靠近，受測者決定是否可以過馬路。</a:t>
            </a:r>
            <a:endParaRPr lang="en-US" altLang="zh-TW" sz="2400"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ED7F201E-EDB9-415F-8E56-EBB6890BCD0B}"/>
              </a:ext>
            </a:extLst>
          </p:cNvPr>
          <p:cNvPicPr>
            <a:picLocks noChangeAspect="1"/>
          </p:cNvPicPr>
          <p:nvPr/>
        </p:nvPicPr>
        <p:blipFill>
          <a:blip r:embed="rId3"/>
          <a:stretch>
            <a:fillRect/>
          </a:stretch>
        </p:blipFill>
        <p:spPr>
          <a:xfrm>
            <a:off x="7349559" y="115950"/>
            <a:ext cx="4793225" cy="2362304"/>
          </a:xfrm>
          <a:prstGeom prst="rect">
            <a:avLst/>
          </a:prstGeom>
        </p:spPr>
      </p:pic>
      <p:pic>
        <p:nvPicPr>
          <p:cNvPr id="7" name="圖片 6">
            <a:extLst>
              <a:ext uri="{FF2B5EF4-FFF2-40B4-BE49-F238E27FC236}">
                <a16:creationId xmlns:a16="http://schemas.microsoft.com/office/drawing/2014/main" id="{93BC610D-8139-4029-909D-00976E143DA4}"/>
              </a:ext>
            </a:extLst>
          </p:cNvPr>
          <p:cNvPicPr>
            <a:picLocks noChangeAspect="1"/>
          </p:cNvPicPr>
          <p:nvPr/>
        </p:nvPicPr>
        <p:blipFill>
          <a:blip r:embed="rId4"/>
          <a:stretch>
            <a:fillRect/>
          </a:stretch>
        </p:blipFill>
        <p:spPr>
          <a:xfrm>
            <a:off x="7372427" y="2794057"/>
            <a:ext cx="4770357" cy="2520894"/>
          </a:xfrm>
          <a:prstGeom prst="rect">
            <a:avLst/>
          </a:prstGeom>
        </p:spPr>
      </p:pic>
      <p:sp>
        <p:nvSpPr>
          <p:cNvPr id="4" name="投影片編號版面配置區 3">
            <a:extLst>
              <a:ext uri="{FF2B5EF4-FFF2-40B4-BE49-F238E27FC236}">
                <a16:creationId xmlns:a16="http://schemas.microsoft.com/office/drawing/2014/main" id="{E9DDAB6B-9DAF-4DAE-B9EF-EA7693DC6820}"/>
              </a:ext>
            </a:extLst>
          </p:cNvPr>
          <p:cNvSpPr>
            <a:spLocks noGrp="1"/>
          </p:cNvSpPr>
          <p:nvPr>
            <p:ph type="sldNum" sz="quarter" idx="12"/>
          </p:nvPr>
        </p:nvSpPr>
        <p:spPr/>
        <p:txBody>
          <a:bodyPr/>
          <a:lstStyle/>
          <a:p>
            <a:fld id="{ADB9A16C-9DC4-47BC-86C3-85660D3CFFBD}" type="slidenum">
              <a:rPr lang="zh-TW" altLang="en-US" smtClean="0"/>
              <a:t>11</a:t>
            </a:fld>
            <a:endParaRPr lang="zh-TW" altLang="en-US"/>
          </a:p>
        </p:txBody>
      </p:sp>
    </p:spTree>
    <p:extLst>
      <p:ext uri="{BB962C8B-B14F-4D97-AF65-F5344CB8AC3E}">
        <p14:creationId xmlns:p14="http://schemas.microsoft.com/office/powerpoint/2010/main" val="28611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場景</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2543566"/>
            <a:ext cx="10058400" cy="4314434"/>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所有車輛以</a:t>
            </a:r>
            <a:r>
              <a:rPr lang="en-US" altLang="zh-TW" dirty="0"/>
              <a:t>30km/</a:t>
            </a:r>
            <a:r>
              <a:rPr lang="zh-TW" altLang="en-US" dirty="0"/>
              <a:t>小時的速度行駛。</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在距離受測者</a:t>
            </a:r>
            <a:r>
              <a:rPr lang="en-US" altLang="zh-TW" dirty="0"/>
              <a:t>21m</a:t>
            </a:r>
            <a:r>
              <a:rPr lang="zh-TW" altLang="en-US" dirty="0"/>
              <a:t>時，所以車輛會開始從</a:t>
            </a:r>
            <a:r>
              <a:rPr lang="en-US" altLang="zh-TW" dirty="0"/>
              <a:t>30km/h</a:t>
            </a:r>
            <a:r>
              <a:rPr lang="zh-TW" altLang="en-US" dirty="0"/>
              <a:t>減速至</a:t>
            </a:r>
            <a:r>
              <a:rPr lang="en-US" altLang="zh-TW" dirty="0"/>
              <a:t>15km/h</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在距離受測者</a:t>
            </a:r>
            <a:r>
              <a:rPr lang="en-US" altLang="zh-TW" dirty="0"/>
              <a:t>12.3m</a:t>
            </a:r>
            <a:r>
              <a:rPr lang="zh-TW" altLang="en-US" dirty="0"/>
              <a:t>時，所以車輛會開始從</a:t>
            </a:r>
            <a:r>
              <a:rPr lang="en-US" altLang="zh-TW" dirty="0"/>
              <a:t>15km/h</a:t>
            </a:r>
            <a:r>
              <a:rPr lang="zh-TW" altLang="en-US" dirty="0"/>
              <a:t>減速至</a:t>
            </a:r>
            <a:r>
              <a:rPr lang="en-US" altLang="zh-TW" dirty="0"/>
              <a:t>5km/h</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每個受測者會進行</a:t>
            </a:r>
            <a:r>
              <a:rPr lang="en-US" altLang="zh-TW" dirty="0"/>
              <a:t>11</a:t>
            </a:r>
            <a:r>
              <a:rPr lang="zh-TW" altLang="en-US" dirty="0"/>
              <a:t>個不同的場景。</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第十一個場景，一但受測者按下按鈕，一輛非自動駕駛汽車就會轉向受測者打算穿越的街道，若是受測者在過馬路時，沒有向右邊看，則會發生碰撞。</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想要調查受測者是否盲目跟著</a:t>
            </a:r>
            <a:r>
              <a:rPr lang="en-US" altLang="zh-TW" dirty="0" err="1"/>
              <a:t>eHMI</a:t>
            </a:r>
            <a:r>
              <a:rPr lang="zh-TW" altLang="en-US" dirty="0"/>
              <a:t>的訊號，並且不太關心另一側的交通。</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60673C22-099E-4E49-8007-B232C3BF4C5A}"/>
              </a:ext>
            </a:extLst>
          </p:cNvPr>
          <p:cNvPicPr>
            <a:picLocks noChangeAspect="1"/>
          </p:cNvPicPr>
          <p:nvPr/>
        </p:nvPicPr>
        <p:blipFill>
          <a:blip r:embed="rId3"/>
          <a:stretch>
            <a:fillRect/>
          </a:stretch>
        </p:blipFill>
        <p:spPr>
          <a:xfrm>
            <a:off x="6272464" y="195163"/>
            <a:ext cx="5578682" cy="2871537"/>
          </a:xfrm>
          <a:prstGeom prst="rect">
            <a:avLst/>
          </a:prstGeom>
        </p:spPr>
      </p:pic>
      <p:sp>
        <p:nvSpPr>
          <p:cNvPr id="4" name="投影片編號版面配置區 3">
            <a:extLst>
              <a:ext uri="{FF2B5EF4-FFF2-40B4-BE49-F238E27FC236}">
                <a16:creationId xmlns:a16="http://schemas.microsoft.com/office/drawing/2014/main" id="{1C5817B6-9CDB-4474-B943-09EA2F19349C}"/>
              </a:ext>
            </a:extLst>
          </p:cNvPr>
          <p:cNvSpPr>
            <a:spLocks noGrp="1"/>
          </p:cNvSpPr>
          <p:nvPr>
            <p:ph type="sldNum" sz="quarter" idx="12"/>
          </p:nvPr>
        </p:nvSpPr>
        <p:spPr/>
        <p:txBody>
          <a:bodyPr/>
          <a:lstStyle/>
          <a:p>
            <a:fld id="{ADB9A16C-9DC4-47BC-86C3-85660D3CFFBD}" type="slidenum">
              <a:rPr lang="zh-TW" altLang="en-US" smtClean="0"/>
              <a:t>12</a:t>
            </a:fld>
            <a:endParaRPr lang="zh-TW" altLang="en-US"/>
          </a:p>
        </p:txBody>
      </p:sp>
    </p:spTree>
    <p:extLst>
      <p:ext uri="{BB962C8B-B14F-4D97-AF65-F5344CB8AC3E}">
        <p14:creationId xmlns:p14="http://schemas.microsoft.com/office/powerpoint/2010/main" val="34570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en-US" altLang="zh-TW" dirty="0" err="1"/>
              <a:t>eHMI</a:t>
            </a:r>
            <a:r>
              <a:rPr lang="zh-TW" altLang="en-US" dirty="0"/>
              <a:t>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三種不同車輛類型：</a:t>
            </a:r>
            <a:endParaRPr lang="en-US" altLang="zh-TW" dirty="0"/>
          </a:p>
          <a:p>
            <a:pPr marL="457200" indent="-457200">
              <a:lnSpc>
                <a:spcPct val="125000"/>
              </a:lnSpc>
              <a:spcBef>
                <a:spcPts val="300"/>
              </a:spcBef>
              <a:spcAft>
                <a:spcPts val="300"/>
              </a:spcAft>
              <a:buFont typeface="+mj-lt"/>
              <a:buAutoNum type="arabicPeriod"/>
            </a:pPr>
            <a:r>
              <a:rPr lang="zh-TW" altLang="en-US" dirty="0"/>
              <a:t>非自動化汽車：沒有</a:t>
            </a:r>
            <a:r>
              <a:rPr lang="en-US" altLang="zh-TW" dirty="0" err="1"/>
              <a:t>eHMI</a:t>
            </a:r>
            <a:r>
              <a:rPr lang="zh-TW" altLang="en-US" dirty="0"/>
              <a:t>或任何其他附加訊息的普通車輛</a:t>
            </a:r>
            <a:endParaRPr lang="en-US" altLang="zh-TW" dirty="0"/>
          </a:p>
          <a:p>
            <a:pPr marL="457200" indent="-457200">
              <a:lnSpc>
                <a:spcPct val="125000"/>
              </a:lnSpc>
              <a:spcBef>
                <a:spcPts val="300"/>
              </a:spcBef>
              <a:spcAft>
                <a:spcPts val="300"/>
              </a:spcAft>
              <a:buFont typeface="+mj-lt"/>
              <a:buAutoNum type="arabicPeriod"/>
            </a:pPr>
            <a:r>
              <a:rPr lang="zh-TW" altLang="en-US" dirty="0"/>
              <a:t>靜態</a:t>
            </a:r>
            <a:r>
              <a:rPr lang="en-US" altLang="zh-TW" dirty="0" err="1"/>
              <a:t>eHMI</a:t>
            </a:r>
            <a:r>
              <a:rPr lang="zh-TW" altLang="en-US" dirty="0"/>
              <a:t>自動汽車：帶有綠色</a:t>
            </a:r>
            <a:r>
              <a:rPr lang="en-US" altLang="zh-TW" dirty="0"/>
              <a:t>LED</a:t>
            </a:r>
            <a:r>
              <a:rPr lang="zh-TW" altLang="en-US" dirty="0"/>
              <a:t>燈條，安裝在車子上方</a:t>
            </a:r>
            <a:endParaRPr lang="en-US" altLang="zh-TW" dirty="0"/>
          </a:p>
          <a:p>
            <a:pPr marL="457200" indent="-457200">
              <a:lnSpc>
                <a:spcPct val="125000"/>
              </a:lnSpc>
              <a:spcBef>
                <a:spcPts val="300"/>
              </a:spcBef>
              <a:spcAft>
                <a:spcPts val="300"/>
              </a:spcAft>
              <a:buFont typeface="+mj-lt"/>
              <a:buAutoNum type="arabicPeriod"/>
            </a:pPr>
            <a:r>
              <a:rPr lang="zh-TW" altLang="en-US" dirty="0"/>
              <a:t>動態</a:t>
            </a:r>
            <a:r>
              <a:rPr lang="en-US" altLang="zh-TW" dirty="0"/>
              <a:t>eHMI</a:t>
            </a:r>
            <a:r>
              <a:rPr lang="zh-TW" altLang="en-US" dirty="0"/>
              <a:t>自動汽車：會搭配閃爍或增加訊號燈，有三種不同設計</a:t>
            </a:r>
            <a:endParaRPr lang="en-US" altLang="zh-TW" dirty="0"/>
          </a:p>
        </p:txBody>
      </p:sp>
      <p:pic>
        <p:nvPicPr>
          <p:cNvPr id="5" name="圖片 4">
            <a:extLst>
              <a:ext uri="{FF2B5EF4-FFF2-40B4-BE49-F238E27FC236}">
                <a16:creationId xmlns:a16="http://schemas.microsoft.com/office/drawing/2014/main" id="{DF70C766-BBCC-4DA5-9640-BDDD2E85D78F}"/>
              </a:ext>
            </a:extLst>
          </p:cNvPr>
          <p:cNvPicPr>
            <a:picLocks noChangeAspect="1"/>
          </p:cNvPicPr>
          <p:nvPr/>
        </p:nvPicPr>
        <p:blipFill>
          <a:blip r:embed="rId2"/>
          <a:stretch>
            <a:fillRect/>
          </a:stretch>
        </p:blipFill>
        <p:spPr>
          <a:xfrm>
            <a:off x="1436071" y="3847887"/>
            <a:ext cx="2838846" cy="2276793"/>
          </a:xfrm>
          <a:prstGeom prst="rect">
            <a:avLst/>
          </a:prstGeom>
        </p:spPr>
      </p:pic>
      <p:pic>
        <p:nvPicPr>
          <p:cNvPr id="7" name="圖片 6">
            <a:extLst>
              <a:ext uri="{FF2B5EF4-FFF2-40B4-BE49-F238E27FC236}">
                <a16:creationId xmlns:a16="http://schemas.microsoft.com/office/drawing/2014/main" id="{6C8EEF1F-95E3-40EE-BFB1-0E1990E13001}"/>
              </a:ext>
            </a:extLst>
          </p:cNvPr>
          <p:cNvPicPr>
            <a:picLocks noChangeAspect="1"/>
          </p:cNvPicPr>
          <p:nvPr/>
        </p:nvPicPr>
        <p:blipFill>
          <a:blip r:embed="rId3"/>
          <a:stretch>
            <a:fillRect/>
          </a:stretch>
        </p:blipFill>
        <p:spPr>
          <a:xfrm>
            <a:off x="4773741" y="3847887"/>
            <a:ext cx="2705478" cy="2257740"/>
          </a:xfrm>
          <a:prstGeom prst="rect">
            <a:avLst/>
          </a:prstGeom>
        </p:spPr>
      </p:pic>
      <p:pic>
        <p:nvPicPr>
          <p:cNvPr id="9" name="圖片 8">
            <a:extLst>
              <a:ext uri="{FF2B5EF4-FFF2-40B4-BE49-F238E27FC236}">
                <a16:creationId xmlns:a16="http://schemas.microsoft.com/office/drawing/2014/main" id="{1027D04E-E8E9-4A14-B6FB-FC727BEA29B4}"/>
              </a:ext>
            </a:extLst>
          </p:cNvPr>
          <p:cNvPicPr>
            <a:picLocks noChangeAspect="1"/>
          </p:cNvPicPr>
          <p:nvPr/>
        </p:nvPicPr>
        <p:blipFill>
          <a:blip r:embed="rId4"/>
          <a:stretch>
            <a:fillRect/>
          </a:stretch>
        </p:blipFill>
        <p:spPr>
          <a:xfrm>
            <a:off x="8126662" y="3857414"/>
            <a:ext cx="2629267" cy="2276793"/>
          </a:xfrm>
          <a:prstGeom prst="rect">
            <a:avLst/>
          </a:prstGeom>
        </p:spPr>
      </p:pic>
      <p:sp>
        <p:nvSpPr>
          <p:cNvPr id="4" name="投影片編號版面配置區 3">
            <a:extLst>
              <a:ext uri="{FF2B5EF4-FFF2-40B4-BE49-F238E27FC236}">
                <a16:creationId xmlns:a16="http://schemas.microsoft.com/office/drawing/2014/main" id="{0B3A8E13-18E6-440D-BAF3-AC11D7B04AAE}"/>
              </a:ext>
            </a:extLst>
          </p:cNvPr>
          <p:cNvSpPr>
            <a:spLocks noGrp="1"/>
          </p:cNvSpPr>
          <p:nvPr>
            <p:ph type="sldNum" sz="quarter" idx="12"/>
          </p:nvPr>
        </p:nvSpPr>
        <p:spPr/>
        <p:txBody>
          <a:bodyPr/>
          <a:lstStyle/>
          <a:p>
            <a:fld id="{ADB9A16C-9DC4-47BC-86C3-85660D3CFFBD}" type="slidenum">
              <a:rPr lang="zh-TW" altLang="en-US" smtClean="0"/>
              <a:t>13</a:t>
            </a:fld>
            <a:endParaRPr lang="zh-TW" altLang="en-US"/>
          </a:p>
        </p:txBody>
      </p:sp>
    </p:spTree>
    <p:extLst>
      <p:ext uri="{BB962C8B-B14F-4D97-AF65-F5344CB8AC3E}">
        <p14:creationId xmlns:p14="http://schemas.microsoft.com/office/powerpoint/2010/main" val="189671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動態</a:t>
            </a:r>
            <a:r>
              <a:rPr lang="en-US" altLang="zh-TW" dirty="0" err="1"/>
              <a:t>eHMI</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動態</a:t>
            </a:r>
            <a:r>
              <a:rPr lang="en-US" altLang="zh-TW" dirty="0" err="1"/>
              <a:t>eHMI</a:t>
            </a:r>
            <a:r>
              <a:rPr lang="zh-TW" altLang="en-US" dirty="0"/>
              <a:t>有三種設計：</a:t>
            </a:r>
            <a:endParaRPr lang="en-US" altLang="zh-TW" dirty="0"/>
          </a:p>
          <a:p>
            <a:pPr marL="457200" indent="-457200">
              <a:lnSpc>
                <a:spcPct val="125000"/>
              </a:lnSpc>
              <a:spcBef>
                <a:spcPts val="300"/>
              </a:spcBef>
              <a:spcAft>
                <a:spcPts val="300"/>
              </a:spcAft>
              <a:buFont typeface="+mj-lt"/>
              <a:buAutoNum type="arabicPeriod"/>
            </a:pPr>
            <a:r>
              <a:rPr lang="zh-TW" altLang="en-US" dirty="0"/>
              <a:t>傳達自動駕駛汽車意圖</a:t>
            </a:r>
            <a:r>
              <a:rPr lang="en-US" altLang="zh-TW" dirty="0"/>
              <a:t>(</a:t>
            </a:r>
            <a:r>
              <a:rPr lang="zh-TW" altLang="en-US" dirty="0"/>
              <a:t>煞車</a:t>
            </a:r>
            <a:r>
              <a:rPr lang="en-US" altLang="zh-TW" dirty="0"/>
              <a:t>)</a:t>
            </a:r>
            <a:r>
              <a:rPr lang="zh-TW" altLang="en-US" dirty="0"/>
              <a:t>：在距離行人更近的距離時，</a:t>
            </a:r>
            <a:r>
              <a:rPr lang="en-US" altLang="zh-TW" dirty="0"/>
              <a:t>LED</a:t>
            </a:r>
            <a:r>
              <a:rPr lang="zh-TW" altLang="en-US" dirty="0"/>
              <a:t>會開始閃爍</a:t>
            </a:r>
            <a:r>
              <a:rPr lang="en-US" altLang="zh-TW" dirty="0"/>
              <a:t>(</a:t>
            </a:r>
            <a:r>
              <a:rPr lang="zh-TW" altLang="en-US" dirty="0"/>
              <a:t>頻率為</a:t>
            </a:r>
            <a:r>
              <a:rPr lang="en-US" altLang="zh-TW" dirty="0"/>
              <a:t>1.5Hz)</a:t>
            </a:r>
            <a:r>
              <a:rPr lang="zh-TW" altLang="en-US" dirty="0"/>
              <a:t>，表示汽車正在減速。</a:t>
            </a:r>
            <a:endParaRPr lang="en-US" altLang="zh-TW" dirty="0"/>
          </a:p>
          <a:p>
            <a:pPr marL="457200" indent="-457200">
              <a:lnSpc>
                <a:spcPct val="125000"/>
              </a:lnSpc>
              <a:spcBef>
                <a:spcPts val="300"/>
              </a:spcBef>
              <a:spcAft>
                <a:spcPts val="300"/>
              </a:spcAft>
              <a:buFont typeface="+mj-lt"/>
              <a:buAutoNum type="arabicPeriod"/>
            </a:pPr>
            <a:endParaRPr lang="zh-TW" altLang="en-US" dirty="0"/>
          </a:p>
        </p:txBody>
      </p:sp>
      <p:pic>
        <p:nvPicPr>
          <p:cNvPr id="7" name="圖片 6">
            <a:extLst>
              <a:ext uri="{FF2B5EF4-FFF2-40B4-BE49-F238E27FC236}">
                <a16:creationId xmlns:a16="http://schemas.microsoft.com/office/drawing/2014/main" id="{1CA098C9-BC7E-47CC-AC41-02E0F99A455B}"/>
              </a:ext>
            </a:extLst>
          </p:cNvPr>
          <p:cNvPicPr>
            <a:picLocks noChangeAspect="1"/>
          </p:cNvPicPr>
          <p:nvPr/>
        </p:nvPicPr>
        <p:blipFill>
          <a:blip r:embed="rId2"/>
          <a:stretch>
            <a:fillRect/>
          </a:stretch>
        </p:blipFill>
        <p:spPr>
          <a:xfrm>
            <a:off x="2855401" y="3673585"/>
            <a:ext cx="3106512" cy="2634094"/>
          </a:xfrm>
          <a:prstGeom prst="rect">
            <a:avLst/>
          </a:prstGeom>
        </p:spPr>
      </p:pic>
      <p:pic>
        <p:nvPicPr>
          <p:cNvPr id="9" name="圖片 8">
            <a:extLst>
              <a:ext uri="{FF2B5EF4-FFF2-40B4-BE49-F238E27FC236}">
                <a16:creationId xmlns:a16="http://schemas.microsoft.com/office/drawing/2014/main" id="{F9E1FE03-8B6F-4212-90DF-1BD2EDAFD10F}"/>
              </a:ext>
            </a:extLst>
          </p:cNvPr>
          <p:cNvPicPr>
            <a:picLocks noChangeAspect="1"/>
          </p:cNvPicPr>
          <p:nvPr/>
        </p:nvPicPr>
        <p:blipFill>
          <a:blip r:embed="rId3"/>
          <a:stretch>
            <a:fillRect/>
          </a:stretch>
        </p:blipFill>
        <p:spPr>
          <a:xfrm>
            <a:off x="6446450" y="3686494"/>
            <a:ext cx="3461122" cy="2621185"/>
          </a:xfrm>
          <a:prstGeom prst="rect">
            <a:avLst/>
          </a:prstGeom>
        </p:spPr>
      </p:pic>
      <p:sp>
        <p:nvSpPr>
          <p:cNvPr id="4" name="投影片編號版面配置區 3">
            <a:extLst>
              <a:ext uri="{FF2B5EF4-FFF2-40B4-BE49-F238E27FC236}">
                <a16:creationId xmlns:a16="http://schemas.microsoft.com/office/drawing/2014/main" id="{8B1C1467-3348-4C03-9499-074CF83B6043}"/>
              </a:ext>
            </a:extLst>
          </p:cNvPr>
          <p:cNvSpPr>
            <a:spLocks noGrp="1"/>
          </p:cNvSpPr>
          <p:nvPr>
            <p:ph type="sldNum" sz="quarter" idx="12"/>
          </p:nvPr>
        </p:nvSpPr>
        <p:spPr/>
        <p:txBody>
          <a:bodyPr/>
          <a:lstStyle/>
          <a:p>
            <a:fld id="{ADB9A16C-9DC4-47BC-86C3-85660D3CFFBD}" type="slidenum">
              <a:rPr lang="zh-TW" altLang="en-US" smtClean="0"/>
              <a:t>14</a:t>
            </a:fld>
            <a:endParaRPr lang="zh-TW" altLang="en-US"/>
          </a:p>
        </p:txBody>
      </p:sp>
    </p:spTree>
    <p:extLst>
      <p:ext uri="{BB962C8B-B14F-4D97-AF65-F5344CB8AC3E}">
        <p14:creationId xmlns:p14="http://schemas.microsoft.com/office/powerpoint/2010/main" val="256398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動態</a:t>
            </a:r>
            <a:r>
              <a:rPr lang="en-US" altLang="zh-TW" dirty="0" err="1"/>
              <a:t>eHMI</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動態</a:t>
            </a:r>
            <a:r>
              <a:rPr lang="en-US" altLang="zh-TW" dirty="0" err="1"/>
              <a:t>eHMI</a:t>
            </a:r>
            <a:r>
              <a:rPr lang="zh-TW" altLang="en-US" dirty="0"/>
              <a:t>有三種設計：</a:t>
            </a:r>
            <a:endParaRPr lang="en-US" altLang="zh-TW" dirty="0"/>
          </a:p>
          <a:p>
            <a:pPr marL="457200" indent="-457200">
              <a:lnSpc>
                <a:spcPct val="125000"/>
              </a:lnSpc>
              <a:spcBef>
                <a:spcPts val="300"/>
              </a:spcBef>
              <a:spcAft>
                <a:spcPts val="300"/>
              </a:spcAft>
              <a:buFont typeface="+mj-lt"/>
              <a:buAutoNum type="arabicPeriod" startAt="2"/>
            </a:pPr>
            <a:r>
              <a:rPr lang="zh-TW" altLang="en-US" dirty="0"/>
              <a:t>傳達自動駕駛汽車感知</a:t>
            </a:r>
            <a:r>
              <a:rPr lang="en-US" altLang="zh-TW" dirty="0"/>
              <a:t>(</a:t>
            </a:r>
            <a:r>
              <a:rPr lang="zh-TW" altLang="en-US" dirty="0"/>
              <a:t>行人</a:t>
            </a:r>
            <a:r>
              <a:rPr lang="en-US" altLang="zh-TW" dirty="0"/>
              <a:t>)</a:t>
            </a:r>
            <a:r>
              <a:rPr lang="zh-TW" altLang="en-US" dirty="0"/>
              <a:t>：在距離行人較近的地方時，安裝在擋風玻璃上方中央的訊號燈會亮起，表示汽車有感知到行人，訊號燈與</a:t>
            </a:r>
            <a:r>
              <a:rPr lang="en-US" altLang="zh-TW" dirty="0"/>
              <a:t>LED</a:t>
            </a:r>
            <a:r>
              <a:rPr lang="zh-TW" altLang="en-US" dirty="0"/>
              <a:t>燈顏色相同。</a:t>
            </a:r>
          </a:p>
        </p:txBody>
      </p:sp>
      <p:pic>
        <p:nvPicPr>
          <p:cNvPr id="5" name="圖片 4">
            <a:extLst>
              <a:ext uri="{FF2B5EF4-FFF2-40B4-BE49-F238E27FC236}">
                <a16:creationId xmlns:a16="http://schemas.microsoft.com/office/drawing/2014/main" id="{07BA46FD-61E9-428A-AC51-46DAB185D4F9}"/>
              </a:ext>
            </a:extLst>
          </p:cNvPr>
          <p:cNvPicPr>
            <a:picLocks noChangeAspect="1"/>
          </p:cNvPicPr>
          <p:nvPr/>
        </p:nvPicPr>
        <p:blipFill>
          <a:blip r:embed="rId2"/>
          <a:stretch>
            <a:fillRect/>
          </a:stretch>
        </p:blipFill>
        <p:spPr>
          <a:xfrm>
            <a:off x="2619232" y="3547943"/>
            <a:ext cx="3038618" cy="2541647"/>
          </a:xfrm>
          <a:prstGeom prst="rect">
            <a:avLst/>
          </a:prstGeom>
        </p:spPr>
      </p:pic>
      <p:pic>
        <p:nvPicPr>
          <p:cNvPr id="8" name="圖片 7">
            <a:extLst>
              <a:ext uri="{FF2B5EF4-FFF2-40B4-BE49-F238E27FC236}">
                <a16:creationId xmlns:a16="http://schemas.microsoft.com/office/drawing/2014/main" id="{F0BBC37E-B862-4B98-8FDD-CB4665DED2C2}"/>
              </a:ext>
            </a:extLst>
          </p:cNvPr>
          <p:cNvPicPr>
            <a:picLocks noChangeAspect="1"/>
          </p:cNvPicPr>
          <p:nvPr/>
        </p:nvPicPr>
        <p:blipFill>
          <a:blip r:embed="rId3"/>
          <a:stretch>
            <a:fillRect/>
          </a:stretch>
        </p:blipFill>
        <p:spPr>
          <a:xfrm>
            <a:off x="6586940" y="3547943"/>
            <a:ext cx="2993496" cy="2541647"/>
          </a:xfrm>
          <a:prstGeom prst="rect">
            <a:avLst/>
          </a:prstGeom>
        </p:spPr>
      </p:pic>
      <p:sp>
        <p:nvSpPr>
          <p:cNvPr id="4" name="投影片編號版面配置區 3">
            <a:extLst>
              <a:ext uri="{FF2B5EF4-FFF2-40B4-BE49-F238E27FC236}">
                <a16:creationId xmlns:a16="http://schemas.microsoft.com/office/drawing/2014/main" id="{E6B9BBF4-C4DA-4082-83F0-D3C728810DE9}"/>
              </a:ext>
            </a:extLst>
          </p:cNvPr>
          <p:cNvSpPr>
            <a:spLocks noGrp="1"/>
          </p:cNvSpPr>
          <p:nvPr>
            <p:ph type="sldNum" sz="quarter" idx="12"/>
          </p:nvPr>
        </p:nvSpPr>
        <p:spPr/>
        <p:txBody>
          <a:bodyPr/>
          <a:lstStyle/>
          <a:p>
            <a:fld id="{ADB9A16C-9DC4-47BC-86C3-85660D3CFFBD}" type="slidenum">
              <a:rPr lang="zh-TW" altLang="en-US" smtClean="0"/>
              <a:t>15</a:t>
            </a:fld>
            <a:endParaRPr lang="zh-TW" altLang="en-US"/>
          </a:p>
        </p:txBody>
      </p:sp>
    </p:spTree>
    <p:extLst>
      <p:ext uri="{BB962C8B-B14F-4D97-AF65-F5344CB8AC3E}">
        <p14:creationId xmlns:p14="http://schemas.microsoft.com/office/powerpoint/2010/main" val="42597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動態</a:t>
            </a:r>
            <a:r>
              <a:rPr lang="en-US" altLang="zh-TW" dirty="0" err="1"/>
              <a:t>eHMI</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動態</a:t>
            </a:r>
            <a:r>
              <a:rPr lang="en-US" altLang="zh-TW" dirty="0" err="1"/>
              <a:t>eHMI</a:t>
            </a:r>
            <a:r>
              <a:rPr lang="zh-TW" altLang="en-US" dirty="0"/>
              <a:t>有三種設計：</a:t>
            </a:r>
            <a:endParaRPr lang="en-US" altLang="zh-TW" dirty="0"/>
          </a:p>
          <a:p>
            <a:pPr marL="457200" indent="-457200">
              <a:lnSpc>
                <a:spcPct val="125000"/>
              </a:lnSpc>
              <a:spcBef>
                <a:spcPts val="300"/>
              </a:spcBef>
              <a:spcAft>
                <a:spcPts val="300"/>
              </a:spcAft>
              <a:buFont typeface="+mj-lt"/>
              <a:buAutoNum type="arabicPeriod" startAt="3"/>
            </a:pPr>
            <a:r>
              <a:rPr lang="zh-TW" altLang="en-US" dirty="0"/>
              <a:t>傳達自動駕駛汽車意圖</a:t>
            </a:r>
            <a:r>
              <a:rPr lang="en-US" altLang="zh-TW" dirty="0"/>
              <a:t>(</a:t>
            </a:r>
            <a:r>
              <a:rPr lang="zh-TW" altLang="en-US" dirty="0"/>
              <a:t>煞車</a:t>
            </a:r>
            <a:r>
              <a:rPr lang="en-US" altLang="zh-TW" dirty="0"/>
              <a:t>)+</a:t>
            </a:r>
            <a:r>
              <a:rPr lang="zh-TW" altLang="en-US" dirty="0"/>
              <a:t>感知</a:t>
            </a:r>
            <a:r>
              <a:rPr lang="en-US" altLang="zh-TW" dirty="0"/>
              <a:t>(</a:t>
            </a:r>
            <a:r>
              <a:rPr lang="zh-TW" altLang="en-US" dirty="0"/>
              <a:t>行人</a:t>
            </a:r>
            <a:r>
              <a:rPr lang="en-US" altLang="zh-TW" dirty="0"/>
              <a:t>)</a:t>
            </a:r>
            <a:r>
              <a:rPr lang="zh-TW" altLang="en-US" dirty="0"/>
              <a:t>：結合</a:t>
            </a:r>
            <a:r>
              <a:rPr lang="en-US" altLang="zh-TW" dirty="0"/>
              <a:t>1</a:t>
            </a:r>
            <a:r>
              <a:rPr lang="zh-TW" altLang="en-US" dirty="0"/>
              <a:t>和</a:t>
            </a:r>
            <a:r>
              <a:rPr lang="en-US" altLang="zh-TW" dirty="0"/>
              <a:t>2</a:t>
            </a:r>
            <a:r>
              <a:rPr lang="zh-TW" altLang="en-US" dirty="0"/>
              <a:t>，表示汽車正在減速及感知到行人。</a:t>
            </a:r>
          </a:p>
        </p:txBody>
      </p:sp>
      <p:pic>
        <p:nvPicPr>
          <p:cNvPr id="5" name="圖片 4">
            <a:extLst>
              <a:ext uri="{FF2B5EF4-FFF2-40B4-BE49-F238E27FC236}">
                <a16:creationId xmlns:a16="http://schemas.microsoft.com/office/drawing/2014/main" id="{45FD37D5-43F9-47E6-8527-A07243B6337E}"/>
              </a:ext>
            </a:extLst>
          </p:cNvPr>
          <p:cNvPicPr>
            <a:picLocks noChangeAspect="1"/>
          </p:cNvPicPr>
          <p:nvPr/>
        </p:nvPicPr>
        <p:blipFill>
          <a:blip r:embed="rId2"/>
          <a:stretch>
            <a:fillRect/>
          </a:stretch>
        </p:blipFill>
        <p:spPr>
          <a:xfrm>
            <a:off x="1414225" y="3476687"/>
            <a:ext cx="2873562" cy="2392407"/>
          </a:xfrm>
          <a:prstGeom prst="rect">
            <a:avLst/>
          </a:prstGeom>
        </p:spPr>
      </p:pic>
      <p:pic>
        <p:nvPicPr>
          <p:cNvPr id="8" name="圖片 7">
            <a:extLst>
              <a:ext uri="{FF2B5EF4-FFF2-40B4-BE49-F238E27FC236}">
                <a16:creationId xmlns:a16="http://schemas.microsoft.com/office/drawing/2014/main" id="{C6B13A26-5908-4A7F-806B-1EB031657A27}"/>
              </a:ext>
            </a:extLst>
          </p:cNvPr>
          <p:cNvPicPr>
            <a:picLocks noChangeAspect="1"/>
          </p:cNvPicPr>
          <p:nvPr/>
        </p:nvPicPr>
        <p:blipFill>
          <a:blip r:embed="rId3"/>
          <a:stretch>
            <a:fillRect/>
          </a:stretch>
        </p:blipFill>
        <p:spPr>
          <a:xfrm>
            <a:off x="4698175" y="3476687"/>
            <a:ext cx="2878999" cy="2392407"/>
          </a:xfrm>
          <a:prstGeom prst="rect">
            <a:avLst/>
          </a:prstGeom>
        </p:spPr>
      </p:pic>
      <p:pic>
        <p:nvPicPr>
          <p:cNvPr id="11" name="圖片 10">
            <a:extLst>
              <a:ext uri="{FF2B5EF4-FFF2-40B4-BE49-F238E27FC236}">
                <a16:creationId xmlns:a16="http://schemas.microsoft.com/office/drawing/2014/main" id="{12CD85E5-EBF4-4474-BD66-AD5DC9FC56AD}"/>
              </a:ext>
            </a:extLst>
          </p:cNvPr>
          <p:cNvPicPr>
            <a:picLocks noChangeAspect="1"/>
          </p:cNvPicPr>
          <p:nvPr/>
        </p:nvPicPr>
        <p:blipFill>
          <a:blip r:embed="rId4"/>
          <a:stretch>
            <a:fillRect/>
          </a:stretch>
        </p:blipFill>
        <p:spPr>
          <a:xfrm>
            <a:off x="8073851" y="3476687"/>
            <a:ext cx="2795622" cy="2392407"/>
          </a:xfrm>
          <a:prstGeom prst="rect">
            <a:avLst/>
          </a:prstGeom>
        </p:spPr>
      </p:pic>
      <p:sp>
        <p:nvSpPr>
          <p:cNvPr id="4" name="投影片編號版面配置區 3">
            <a:extLst>
              <a:ext uri="{FF2B5EF4-FFF2-40B4-BE49-F238E27FC236}">
                <a16:creationId xmlns:a16="http://schemas.microsoft.com/office/drawing/2014/main" id="{D2BCADBA-362E-4BB8-BEAE-7603F971F9DD}"/>
              </a:ext>
            </a:extLst>
          </p:cNvPr>
          <p:cNvSpPr>
            <a:spLocks noGrp="1"/>
          </p:cNvSpPr>
          <p:nvPr>
            <p:ph type="sldNum" sz="quarter" idx="12"/>
          </p:nvPr>
        </p:nvSpPr>
        <p:spPr/>
        <p:txBody>
          <a:bodyPr/>
          <a:lstStyle/>
          <a:p>
            <a:fld id="{ADB9A16C-9DC4-47BC-86C3-85660D3CFFBD}" type="slidenum">
              <a:rPr lang="zh-TW" altLang="en-US" smtClean="0"/>
              <a:t>16</a:t>
            </a:fld>
            <a:endParaRPr lang="zh-TW" altLang="en-US"/>
          </a:p>
        </p:txBody>
      </p:sp>
    </p:spTree>
    <p:extLst>
      <p:ext uri="{BB962C8B-B14F-4D97-AF65-F5344CB8AC3E}">
        <p14:creationId xmlns:p14="http://schemas.microsoft.com/office/powerpoint/2010/main" val="77206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522983"/>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受測者填寫同意書、保密協議、人口統計問卷。</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向受測者介紹</a:t>
            </a:r>
            <a:r>
              <a:rPr lang="en-US" altLang="zh-TW" dirty="0"/>
              <a:t>VR</a:t>
            </a:r>
            <a:r>
              <a:rPr lang="zh-TW" altLang="en-US" dirty="0"/>
              <a:t>相關事項。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受測者透過在沒有其他交通參與者的城市場景中熟悉</a:t>
            </a:r>
            <a:r>
              <a:rPr lang="en-US" altLang="zh-TW" dirty="0"/>
              <a:t>VR</a:t>
            </a:r>
            <a:r>
              <a:rPr lang="zh-TW" altLang="en-US" dirty="0"/>
              <a:t>環境。</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在測試時，受測者可以在體驗</a:t>
            </a:r>
            <a:r>
              <a:rPr lang="en-US" altLang="zh-TW" dirty="0"/>
              <a:t>VR</a:t>
            </a:r>
            <a:r>
              <a:rPr lang="zh-TW" altLang="en-US" dirty="0"/>
              <a:t>中自由行動。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實驗者會在</a:t>
            </a:r>
            <a:r>
              <a:rPr lang="en-US" altLang="zh-TW" dirty="0"/>
              <a:t>VR</a:t>
            </a:r>
            <a:r>
              <a:rPr lang="zh-TW" altLang="en-US" dirty="0"/>
              <a:t>中向受測者展示並介紹</a:t>
            </a:r>
            <a:r>
              <a:rPr lang="en-US" altLang="zh-TW" dirty="0" err="1"/>
              <a:t>eHMI</a:t>
            </a:r>
            <a:r>
              <a:rPr lang="zh-TW" altLang="en-US" dirty="0"/>
              <a:t>的設計。</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受測者被要求在想要過馬路時，立即按下手持遙控器的按鈕。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進行</a:t>
            </a:r>
            <a:r>
              <a:rPr lang="en-US" altLang="zh-TW" dirty="0"/>
              <a:t>11</a:t>
            </a:r>
            <a:r>
              <a:rPr lang="zh-TW" altLang="en-US" dirty="0"/>
              <a:t>次實驗。</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每次實驗後，收集</a:t>
            </a:r>
            <a:r>
              <a:rPr lang="en-US" altLang="zh-TW" dirty="0"/>
              <a:t>SAM</a:t>
            </a:r>
            <a:r>
              <a:rPr lang="zh-TW" altLang="en-US" dirty="0"/>
              <a:t>問卷、可用性評分、過馬路開始時間</a:t>
            </a:r>
            <a:r>
              <a:rPr lang="en-US" altLang="zh-TW" dirty="0"/>
              <a:t>(</a:t>
            </a:r>
            <a:r>
              <a:rPr lang="zh-TW" altLang="en-US" dirty="0"/>
              <a:t>按下按鈕的時間</a:t>
            </a:r>
            <a:r>
              <a:rPr lang="en-US" altLang="zh-TW" dirty="0"/>
              <a:t>)</a:t>
            </a:r>
            <a:r>
              <a:rPr lang="zh-TW" altLang="en-US" dirty="0"/>
              <a:t>和過馬路確定性評分。</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總實驗大約</a:t>
            </a:r>
            <a:r>
              <a:rPr lang="en-US" altLang="zh-TW" dirty="0"/>
              <a:t>45</a:t>
            </a:r>
            <a:r>
              <a:rPr lang="zh-TW" altLang="en-US" dirty="0"/>
              <a:t>分鐘。</a:t>
            </a:r>
            <a:endParaRPr lang="en-US" altLang="zh-TW" dirty="0"/>
          </a:p>
        </p:txBody>
      </p:sp>
      <p:sp>
        <p:nvSpPr>
          <p:cNvPr id="4" name="投影片編號版面配置區 3">
            <a:extLst>
              <a:ext uri="{FF2B5EF4-FFF2-40B4-BE49-F238E27FC236}">
                <a16:creationId xmlns:a16="http://schemas.microsoft.com/office/drawing/2014/main" id="{C2E4F5C6-0182-4345-BE3D-70D5C4B46003}"/>
              </a:ext>
            </a:extLst>
          </p:cNvPr>
          <p:cNvSpPr>
            <a:spLocks noGrp="1"/>
          </p:cNvSpPr>
          <p:nvPr>
            <p:ph type="sldNum" sz="quarter" idx="12"/>
          </p:nvPr>
        </p:nvSpPr>
        <p:spPr/>
        <p:txBody>
          <a:bodyPr/>
          <a:lstStyle/>
          <a:p>
            <a:fld id="{ADB9A16C-9DC4-47BC-86C3-85660D3CFFBD}" type="slidenum">
              <a:rPr lang="zh-TW" altLang="en-US" smtClean="0"/>
              <a:t>17</a:t>
            </a:fld>
            <a:endParaRPr lang="zh-TW" altLang="en-US"/>
          </a:p>
        </p:txBody>
      </p:sp>
    </p:spTree>
    <p:extLst>
      <p:ext uri="{BB962C8B-B14F-4D97-AF65-F5344CB8AC3E}">
        <p14:creationId xmlns:p14="http://schemas.microsoft.com/office/powerpoint/2010/main" val="227302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7A7D22-8FF5-4BDF-861D-CB851D0F51D4}"/>
              </a:ext>
            </a:extLst>
          </p:cNvPr>
          <p:cNvSpPr>
            <a:spLocks noGrp="1"/>
          </p:cNvSpPr>
          <p:nvPr>
            <p:ph type="title"/>
          </p:nvPr>
        </p:nvSpPr>
        <p:spPr/>
        <p:txBody>
          <a:bodyPr/>
          <a:lstStyle/>
          <a:p>
            <a:r>
              <a:rPr lang="en-US" altLang="zh-TW"/>
              <a:t>Method-</a:t>
            </a:r>
            <a:r>
              <a:rPr lang="en-US" altLang="zh-TW" sz="4800"/>
              <a:t> SAM</a:t>
            </a:r>
            <a:endParaRPr lang="zh-TW" altLang="en-US" dirty="0"/>
          </a:p>
        </p:txBody>
      </p:sp>
      <p:sp>
        <p:nvSpPr>
          <p:cNvPr id="3" name="內容版面配置區 2">
            <a:extLst>
              <a:ext uri="{FF2B5EF4-FFF2-40B4-BE49-F238E27FC236}">
                <a16:creationId xmlns:a16="http://schemas.microsoft.com/office/drawing/2014/main" id="{1D21AB15-5233-49A9-9C5F-3651D44488EC}"/>
              </a:ext>
            </a:extLst>
          </p:cNvPr>
          <p:cNvSpPr>
            <a:spLocks noGrp="1"/>
          </p:cNvSpPr>
          <p:nvPr>
            <p:ph idx="1"/>
          </p:nvPr>
        </p:nvSpPr>
        <p:spPr>
          <a:xfrm>
            <a:off x="650448" y="1845733"/>
            <a:ext cx="6385397" cy="4517359"/>
          </a:xfrm>
        </p:spPr>
        <p:txBody>
          <a:bodyPr>
            <a:normAutofit/>
          </a:bodyPr>
          <a:lstStyle/>
          <a:p>
            <a:pPr algn="just">
              <a:lnSpc>
                <a:spcPct val="125000"/>
              </a:lnSpc>
              <a:spcBef>
                <a:spcPts val="300"/>
              </a:spcBef>
              <a:spcAft>
                <a:spcPts val="300"/>
              </a:spcAft>
              <a:buFont typeface="Wingdings" panose="05000000000000000000" pitchFamily="2" charset="2"/>
              <a:buChar char="Ø"/>
            </a:pPr>
            <a:r>
              <a:rPr lang="en-US" altLang="zh-TW" dirty="0"/>
              <a:t>SAM</a:t>
            </a:r>
            <a:r>
              <a:rPr lang="zh-TW" altLang="en-US" dirty="0"/>
              <a:t>量表一共分成三種，由上而下的三列分別是情緒、喚起與支配量表。</a:t>
            </a:r>
            <a:endParaRPr lang="en-US" altLang="zh-TW" dirty="0"/>
          </a:p>
          <a:p>
            <a:pPr marL="702900" indent="-342900" algn="just">
              <a:lnSpc>
                <a:spcPct val="125000"/>
              </a:lnSpc>
              <a:spcBef>
                <a:spcPts val="300"/>
              </a:spcBef>
              <a:spcAft>
                <a:spcPts val="300"/>
              </a:spcAft>
              <a:buFont typeface="Wingdings" panose="05000000000000000000" pitchFamily="2" charset="2"/>
              <a:buChar char="l"/>
            </a:pPr>
            <a:r>
              <a:rPr lang="zh-TW" altLang="en-US" dirty="0"/>
              <a:t>第一列是情緒量表。小矮人的臉部表情代表該介面讓你感到不愉悅（負面）、愉悅（正面）或沒感覺。</a:t>
            </a:r>
            <a:endParaRPr lang="en-US" altLang="zh-TW" dirty="0"/>
          </a:p>
          <a:p>
            <a:pPr marL="702900" indent="-342900" algn="just">
              <a:lnSpc>
                <a:spcPct val="125000"/>
              </a:lnSpc>
              <a:spcBef>
                <a:spcPts val="300"/>
              </a:spcBef>
              <a:spcAft>
                <a:spcPts val="300"/>
              </a:spcAft>
              <a:buFont typeface="Wingdings" panose="05000000000000000000" pitchFamily="2" charset="2"/>
              <a:buChar char="l"/>
            </a:pPr>
            <a:r>
              <a:rPr lang="zh-TW" altLang="en-US" dirty="0"/>
              <a:t>第二列是</a:t>
            </a:r>
            <a:r>
              <a:rPr lang="zh-TW" altLang="en-US" b="0" i="0" dirty="0">
                <a:solidFill>
                  <a:srgbClr val="202124"/>
                </a:solidFill>
                <a:effectLst/>
                <a:latin typeface="arial" panose="020B0604020202020204" pitchFamily="34" charset="0"/>
              </a:rPr>
              <a:t>喚起</a:t>
            </a:r>
            <a:r>
              <a:rPr lang="zh-TW" altLang="en-US" dirty="0"/>
              <a:t>量表，測量的是情緒覺醒。小矮人眼睛開闔的程度以及胸中的擾動、爆破範圍代表該介面讓你感到激動、興奮的程度。</a:t>
            </a:r>
            <a:endParaRPr lang="en-US" altLang="zh-TW" dirty="0"/>
          </a:p>
          <a:p>
            <a:pPr marL="702900" indent="-342900" algn="just">
              <a:lnSpc>
                <a:spcPct val="125000"/>
              </a:lnSpc>
              <a:spcBef>
                <a:spcPts val="300"/>
              </a:spcBef>
              <a:spcAft>
                <a:spcPts val="300"/>
              </a:spcAft>
              <a:buFont typeface="Wingdings" panose="05000000000000000000" pitchFamily="2" charset="2"/>
              <a:buChar char="l"/>
            </a:pPr>
            <a:r>
              <a:rPr lang="zh-TW" altLang="en-US" dirty="0"/>
              <a:t>第三列是支配量表，測量的是情緒主宰。小矮人的大小代表你在看完介面後對自我情緒的掌控程度為何。</a:t>
            </a:r>
          </a:p>
        </p:txBody>
      </p:sp>
      <p:pic>
        <p:nvPicPr>
          <p:cNvPr id="7" name="圖片 6" descr="一張含有 文字 的圖片&#10;&#10;自動產生的描述">
            <a:extLst>
              <a:ext uri="{FF2B5EF4-FFF2-40B4-BE49-F238E27FC236}">
                <a16:creationId xmlns:a16="http://schemas.microsoft.com/office/drawing/2014/main" id="{18DE4828-BAEB-4979-A548-6899B30C1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515" y="1845733"/>
            <a:ext cx="4840387" cy="3862388"/>
          </a:xfrm>
          <a:prstGeom prst="rect">
            <a:avLst/>
          </a:prstGeom>
        </p:spPr>
      </p:pic>
      <p:sp>
        <p:nvSpPr>
          <p:cNvPr id="4" name="投影片編號版面配置區 3">
            <a:extLst>
              <a:ext uri="{FF2B5EF4-FFF2-40B4-BE49-F238E27FC236}">
                <a16:creationId xmlns:a16="http://schemas.microsoft.com/office/drawing/2014/main" id="{07AC6D96-5650-40F6-8EAA-FB64FFC40EB2}"/>
              </a:ext>
            </a:extLst>
          </p:cNvPr>
          <p:cNvSpPr>
            <a:spLocks noGrp="1"/>
          </p:cNvSpPr>
          <p:nvPr>
            <p:ph type="sldNum" sz="quarter" idx="12"/>
          </p:nvPr>
        </p:nvSpPr>
        <p:spPr/>
        <p:txBody>
          <a:bodyPr/>
          <a:lstStyle/>
          <a:p>
            <a:fld id="{ADB9A16C-9DC4-47BC-86C3-85660D3CFFBD}" type="slidenum">
              <a:rPr lang="zh-TW" altLang="en-US" smtClean="0"/>
              <a:t>18</a:t>
            </a:fld>
            <a:endParaRPr lang="zh-TW" altLang="en-US"/>
          </a:p>
        </p:txBody>
      </p:sp>
    </p:spTree>
    <p:extLst>
      <p:ext uri="{BB962C8B-B14F-4D97-AF65-F5344CB8AC3E}">
        <p14:creationId xmlns:p14="http://schemas.microsoft.com/office/powerpoint/2010/main" val="228798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sz="2400" dirty="0"/>
              <a:t>自變項：</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000" dirty="0"/>
              <a:t>汽車類型</a:t>
            </a:r>
            <a:r>
              <a:rPr lang="en-US" altLang="zh-TW" sz="2000" dirty="0"/>
              <a:t>(</a:t>
            </a:r>
            <a:r>
              <a:rPr lang="zh-TW" altLang="en-US" sz="2000" dirty="0"/>
              <a:t>傳統車輛、靜態</a:t>
            </a:r>
            <a:r>
              <a:rPr lang="en-US" altLang="zh-TW" sz="2000" dirty="0" err="1"/>
              <a:t>eHMI</a:t>
            </a:r>
            <a:r>
              <a:rPr lang="zh-TW" altLang="en-US" sz="2000" dirty="0"/>
              <a:t>自動駕駛汽車、動態</a:t>
            </a:r>
            <a:r>
              <a:rPr lang="en-US" altLang="zh-TW" sz="2000" dirty="0" err="1"/>
              <a:t>eHMI</a:t>
            </a:r>
            <a:r>
              <a:rPr lang="zh-TW" altLang="en-US" sz="2000" dirty="0"/>
              <a:t>自動駕駛汽車</a:t>
            </a:r>
            <a:r>
              <a:rPr lang="en-US" altLang="zh-TW" sz="2000" dirty="0"/>
              <a:t>)(</a:t>
            </a:r>
            <a:r>
              <a:rPr lang="zh-TW" altLang="en-US" sz="2000" dirty="0"/>
              <a:t>組內</a:t>
            </a:r>
            <a:r>
              <a:rPr lang="en-US" altLang="zh-TW" sz="2000" dirty="0"/>
              <a:t>)</a:t>
            </a:r>
          </a:p>
          <a:p>
            <a:pPr lvl="1">
              <a:lnSpc>
                <a:spcPct val="125000"/>
              </a:lnSpc>
              <a:spcBef>
                <a:spcPts val="300"/>
              </a:spcBef>
              <a:spcAft>
                <a:spcPts val="300"/>
              </a:spcAft>
              <a:buFont typeface="Arial" panose="020B0604020202020204" pitchFamily="34" charset="0"/>
              <a:buChar char="•"/>
            </a:pPr>
            <a:r>
              <a:rPr lang="zh-TW" altLang="en-US" sz="2000" dirty="0"/>
              <a:t>動態</a:t>
            </a:r>
            <a:r>
              <a:rPr lang="en-US" altLang="zh-TW" sz="2000" dirty="0" err="1"/>
              <a:t>eHMI</a:t>
            </a:r>
            <a:r>
              <a:rPr lang="zh-TW" altLang="en-US" sz="2000" dirty="0"/>
              <a:t>自動駕駛汽車設計</a:t>
            </a:r>
            <a:r>
              <a:rPr lang="en-US" altLang="zh-TW" sz="2000" dirty="0"/>
              <a:t>(</a:t>
            </a:r>
            <a:r>
              <a:rPr lang="zh-TW" altLang="en-US" sz="2000" dirty="0"/>
              <a:t>傳達意圖、感知、傳達意圖</a:t>
            </a:r>
            <a:r>
              <a:rPr lang="en-US" altLang="zh-TW" sz="2000" dirty="0"/>
              <a:t>+</a:t>
            </a:r>
            <a:r>
              <a:rPr lang="zh-TW" altLang="en-US" sz="2000" dirty="0"/>
              <a:t>感知</a:t>
            </a:r>
            <a:r>
              <a:rPr lang="en-US" altLang="zh-TW" sz="2000" dirty="0"/>
              <a:t>)(</a:t>
            </a:r>
            <a:r>
              <a:rPr lang="zh-TW" altLang="en-US" sz="2000" dirty="0"/>
              <a:t>組間</a:t>
            </a:r>
            <a:r>
              <a:rPr lang="en-US" altLang="zh-TW" sz="2000" dirty="0"/>
              <a:t>)</a:t>
            </a:r>
          </a:p>
          <a:p>
            <a:pPr>
              <a:lnSpc>
                <a:spcPct val="125000"/>
              </a:lnSpc>
              <a:spcBef>
                <a:spcPts val="300"/>
              </a:spcBef>
              <a:spcAft>
                <a:spcPts val="300"/>
              </a:spcAft>
              <a:buFont typeface="Wingdings" panose="05000000000000000000" pitchFamily="2" charset="2"/>
              <a:buChar char="Ø"/>
            </a:pPr>
            <a:r>
              <a:rPr lang="zh-TW" altLang="en-US" sz="2400" dirty="0"/>
              <a:t>依變項：</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000" dirty="0"/>
              <a:t>決定過馬路的時間：按下按鈕的時間</a:t>
            </a:r>
            <a:endParaRPr lang="en-US" altLang="zh-TW" sz="2000" dirty="0"/>
          </a:p>
          <a:p>
            <a:pPr lvl="1">
              <a:lnSpc>
                <a:spcPct val="125000"/>
              </a:lnSpc>
              <a:spcBef>
                <a:spcPts val="300"/>
              </a:spcBef>
              <a:spcAft>
                <a:spcPts val="300"/>
              </a:spcAft>
              <a:buFont typeface="Arial" panose="020B0604020202020204" pitchFamily="34" charset="0"/>
              <a:buChar char="•"/>
            </a:pPr>
            <a:r>
              <a:rPr lang="zh-TW" altLang="en-US" sz="2000" dirty="0"/>
              <a:t>過馬路確定性評分：使用</a:t>
            </a:r>
            <a:r>
              <a:rPr lang="en-US" altLang="zh-TW" sz="2000" dirty="0"/>
              <a:t>5</a:t>
            </a:r>
            <a:r>
              <a:rPr lang="zh-TW" altLang="en-US" sz="2000" dirty="0"/>
              <a:t>點量表</a:t>
            </a:r>
            <a:r>
              <a:rPr lang="en-US" altLang="zh-TW" sz="2000" dirty="0"/>
              <a:t>(1</a:t>
            </a:r>
            <a:r>
              <a:rPr lang="zh-TW" altLang="en-US" sz="2000" dirty="0"/>
              <a:t>：非常不確定，</a:t>
            </a:r>
            <a:r>
              <a:rPr lang="en-US" altLang="zh-TW" sz="2000" dirty="0"/>
              <a:t>5</a:t>
            </a:r>
            <a:r>
              <a:rPr lang="zh-TW" altLang="en-US" sz="2000" dirty="0"/>
              <a:t>：非常確定</a:t>
            </a:r>
            <a:r>
              <a:rPr lang="en-US" altLang="zh-TW" sz="2000" dirty="0"/>
              <a:t>)</a:t>
            </a:r>
          </a:p>
          <a:p>
            <a:pPr lvl="1">
              <a:lnSpc>
                <a:spcPct val="125000"/>
              </a:lnSpc>
              <a:spcBef>
                <a:spcPts val="300"/>
              </a:spcBef>
              <a:spcAft>
                <a:spcPts val="300"/>
              </a:spcAft>
              <a:buFont typeface="Arial" panose="020B0604020202020204" pitchFamily="34" charset="0"/>
              <a:buChar char="•"/>
            </a:pPr>
            <a:r>
              <a:rPr lang="en-US" altLang="zh-TW" sz="2000" dirty="0"/>
              <a:t>SAM</a:t>
            </a:r>
            <a:r>
              <a:rPr lang="zh-TW" altLang="en-US" sz="2000" dirty="0"/>
              <a:t>問卷分數</a:t>
            </a:r>
            <a:endParaRPr lang="en-US" altLang="zh-TW" sz="2000" dirty="0"/>
          </a:p>
          <a:p>
            <a:pPr lvl="1">
              <a:lnSpc>
                <a:spcPct val="125000"/>
              </a:lnSpc>
              <a:spcBef>
                <a:spcPts val="300"/>
              </a:spcBef>
              <a:spcAft>
                <a:spcPts val="300"/>
              </a:spcAft>
              <a:buFont typeface="Arial" panose="020B0604020202020204" pitchFamily="34" charset="0"/>
              <a:buChar char="•"/>
            </a:pPr>
            <a:r>
              <a:rPr lang="zh-TW" altLang="en-US" sz="2000" dirty="0"/>
              <a:t>可用性評分：由受測者對感知</a:t>
            </a:r>
            <a:r>
              <a:rPr lang="en-US" altLang="zh-TW" sz="2000" dirty="0" err="1"/>
              <a:t>eHMI</a:t>
            </a:r>
            <a:r>
              <a:rPr lang="zh-TW" altLang="en-US" sz="2000" dirty="0"/>
              <a:t>傳達訊息所需的努力</a:t>
            </a:r>
            <a:r>
              <a:rPr lang="en-US" altLang="zh-TW" sz="2000" dirty="0"/>
              <a:t>(1</a:t>
            </a:r>
            <a:r>
              <a:rPr lang="zh-TW" altLang="en-US" sz="2000" dirty="0"/>
              <a:t>：筋疲力盡，</a:t>
            </a:r>
            <a:r>
              <a:rPr lang="en-US" altLang="zh-TW" sz="2000" dirty="0"/>
              <a:t>7</a:t>
            </a:r>
            <a:r>
              <a:rPr lang="zh-TW" altLang="en-US" sz="2000" dirty="0"/>
              <a:t>：輕鬆</a:t>
            </a:r>
            <a:r>
              <a:rPr lang="en-US" altLang="zh-TW" sz="2000" dirty="0"/>
              <a:t>)</a:t>
            </a:r>
            <a:r>
              <a:rPr lang="zh-TW" altLang="en-US" sz="2000" dirty="0"/>
              <a:t>；對訊息的瞭解程度</a:t>
            </a:r>
            <a:r>
              <a:rPr lang="en-US" altLang="zh-TW" sz="2000" dirty="0"/>
              <a:t>(1</a:t>
            </a:r>
            <a:r>
              <a:rPr lang="zh-TW" altLang="en-US" sz="2000" dirty="0"/>
              <a:t>：差，</a:t>
            </a:r>
            <a:r>
              <a:rPr lang="en-US" altLang="zh-TW" sz="2000" dirty="0"/>
              <a:t>7</a:t>
            </a:r>
            <a:r>
              <a:rPr lang="zh-TW" altLang="en-US" sz="2000" dirty="0"/>
              <a:t>：好</a:t>
            </a:r>
            <a:r>
              <a:rPr lang="en-US" altLang="zh-TW" sz="2000" dirty="0"/>
              <a:t>)</a:t>
            </a:r>
            <a:r>
              <a:rPr lang="zh-TW" altLang="en-US" sz="2000" dirty="0"/>
              <a:t>；訊息是否有助於瞭解汽車的意圖</a:t>
            </a:r>
            <a:r>
              <a:rPr lang="en-US" altLang="zh-TW" sz="2000" dirty="0"/>
              <a:t>(1</a:t>
            </a:r>
            <a:r>
              <a:rPr lang="zh-TW" altLang="en-US" sz="2000" dirty="0"/>
              <a:t>：小，</a:t>
            </a:r>
            <a:r>
              <a:rPr lang="en-US" altLang="zh-TW" sz="2000" dirty="0"/>
              <a:t>7</a:t>
            </a:r>
            <a:r>
              <a:rPr lang="zh-TW" altLang="en-US" sz="2000" dirty="0"/>
              <a:t>：強</a:t>
            </a:r>
            <a:r>
              <a:rPr lang="en-US" altLang="zh-TW" sz="2000" dirty="0"/>
              <a:t>)</a:t>
            </a:r>
            <a:endParaRPr lang="zh-TW" altLang="en-US" sz="2000" dirty="0"/>
          </a:p>
        </p:txBody>
      </p:sp>
      <p:sp>
        <p:nvSpPr>
          <p:cNvPr id="4" name="投影片編號版面配置區 3">
            <a:extLst>
              <a:ext uri="{FF2B5EF4-FFF2-40B4-BE49-F238E27FC236}">
                <a16:creationId xmlns:a16="http://schemas.microsoft.com/office/drawing/2014/main" id="{F5A1E97A-8325-4ACD-823C-62A98349BC07}"/>
              </a:ext>
            </a:extLst>
          </p:cNvPr>
          <p:cNvSpPr>
            <a:spLocks noGrp="1"/>
          </p:cNvSpPr>
          <p:nvPr>
            <p:ph type="sldNum" sz="quarter" idx="12"/>
          </p:nvPr>
        </p:nvSpPr>
        <p:spPr/>
        <p:txBody>
          <a:bodyPr/>
          <a:lstStyle/>
          <a:p>
            <a:fld id="{ADB9A16C-9DC4-47BC-86C3-85660D3CFFBD}" type="slidenum">
              <a:rPr lang="zh-TW" altLang="en-US" smtClean="0"/>
              <a:t>19</a:t>
            </a:fld>
            <a:endParaRPr lang="zh-TW" altLang="en-US"/>
          </a:p>
        </p:txBody>
      </p:sp>
    </p:spTree>
    <p:extLst>
      <p:ext uri="{BB962C8B-B14F-4D97-AF65-F5344CB8AC3E}">
        <p14:creationId xmlns:p14="http://schemas.microsoft.com/office/powerpoint/2010/main" val="300587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108B0C-9157-44DC-AD74-D3EAC66C6F75}"/>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E3F3434-1303-48DC-ADFC-3A1DAAD8CA6C}"/>
              </a:ext>
            </a:extLst>
          </p:cNvPr>
          <p:cNvSpPr>
            <a:spLocks noGrp="1"/>
          </p:cNvSpPr>
          <p:nvPr>
            <p:ph idx="1"/>
          </p:nvPr>
        </p:nvSpPr>
        <p:spPr/>
        <p:txBody>
          <a:bodyPr>
            <a:normAutofit fontScale="92500" lnSpcReduction="10000"/>
          </a:bodyPr>
          <a:lstStyle/>
          <a:p>
            <a:pPr marL="0" indent="0">
              <a:buNone/>
            </a:pPr>
            <a:r>
              <a:rPr lang="zh-TW" altLang="en-US" sz="2600" dirty="0">
                <a:latin typeface="Calibri" panose="020F0502020204030204" pitchFamily="34" charset="0"/>
                <a:cs typeface="Calibri" panose="020F0502020204030204" pitchFamily="34" charset="0"/>
              </a:rPr>
              <a:t>年齡、性別：</a:t>
            </a:r>
            <a:endParaRPr lang="en-US" altLang="zh-TW" sz="2600" dirty="0">
              <a:latin typeface="Calibri" panose="020F0502020204030204" pitchFamily="34" charset="0"/>
              <a:cs typeface="Calibri" panose="020F0502020204030204" pitchFamily="34" charset="0"/>
            </a:endParaRPr>
          </a:p>
          <a:p>
            <a:pPr marL="457200" indent="-457200">
              <a:buFont typeface="+mj-lt"/>
              <a:buAutoNum type="arabicPeriod"/>
            </a:pPr>
            <a:r>
              <a:rPr lang="en-US" altLang="zh-TW" sz="2600" dirty="0">
                <a:latin typeface="Calibri" panose="020F0502020204030204" pitchFamily="34" charset="0"/>
                <a:cs typeface="Calibri" panose="020F0502020204030204" pitchFamily="34" charset="0"/>
              </a:rPr>
              <a:t>An investigation of road crossing in a virtual environment</a:t>
            </a:r>
          </a:p>
          <a:p>
            <a:pPr marL="457200" indent="-457200">
              <a:buFont typeface="+mj-lt"/>
              <a:buAutoNum type="arabicPeriod"/>
            </a:pPr>
            <a:r>
              <a:rPr lang="en-US" altLang="zh-TW" sz="2600" dirty="0">
                <a:latin typeface="Calibri" panose="020F0502020204030204" pitchFamily="34" charset="0"/>
                <a:cs typeface="Calibri" panose="020F0502020204030204" pitchFamily="34" charset="0"/>
              </a:rPr>
              <a:t>Evaluation of pedestrian speed in Jordan with</a:t>
            </a:r>
            <a:r>
              <a:rPr lang="zh-TW" altLang="en-US" sz="2600" dirty="0">
                <a:latin typeface="Calibri" panose="020F0502020204030204" pitchFamily="34" charset="0"/>
                <a:cs typeface="Calibri" panose="020F0502020204030204" pitchFamily="34" charset="0"/>
              </a:rPr>
              <a:t> </a:t>
            </a:r>
            <a:r>
              <a:rPr lang="en-US" altLang="zh-TW" sz="2600" dirty="0">
                <a:latin typeface="Calibri" panose="020F0502020204030204" pitchFamily="34" charset="0"/>
                <a:cs typeface="Calibri" panose="020F0502020204030204" pitchFamily="34" charset="0"/>
              </a:rPr>
              <a:t>investigation of some contributing factors</a:t>
            </a:r>
          </a:p>
          <a:p>
            <a:pPr marL="457200" indent="-457200">
              <a:buFont typeface="+mj-lt"/>
              <a:buAutoNum type="arabicPeriod"/>
            </a:pPr>
            <a:r>
              <a:rPr lang="en-US" altLang="zh-TW" sz="2600" dirty="0">
                <a:latin typeface="Calibri" panose="020F0502020204030204" pitchFamily="34" charset="0"/>
                <a:cs typeface="Calibri" panose="020F0502020204030204" pitchFamily="34" charset="0"/>
              </a:rPr>
              <a:t>Young and older adult pedestrians’ behavior when crossing a street in front of</a:t>
            </a:r>
            <a:r>
              <a:rPr lang="zh-TW" altLang="en-US" sz="2600" dirty="0">
                <a:latin typeface="Calibri" panose="020F0502020204030204" pitchFamily="34" charset="0"/>
                <a:cs typeface="Calibri" panose="020F0502020204030204" pitchFamily="34" charset="0"/>
              </a:rPr>
              <a:t> </a:t>
            </a:r>
            <a:r>
              <a:rPr lang="en-US" altLang="zh-TW" sz="2600" dirty="0">
                <a:latin typeface="Calibri" panose="020F0502020204030204" pitchFamily="34" charset="0"/>
                <a:cs typeface="Calibri" panose="020F0502020204030204" pitchFamily="34" charset="0"/>
              </a:rPr>
              <a:t>conventional and self-driving cars</a:t>
            </a:r>
          </a:p>
          <a:p>
            <a:pPr marL="0" indent="0">
              <a:buNone/>
            </a:pPr>
            <a:r>
              <a:rPr lang="zh-TW" altLang="en-US" sz="2600" dirty="0">
                <a:latin typeface="Calibri" panose="020F0502020204030204" pitchFamily="34" charset="0"/>
                <a:cs typeface="Calibri" panose="020F0502020204030204" pitchFamily="34" charset="0"/>
              </a:rPr>
              <a:t>不同介面：</a:t>
            </a:r>
            <a:endParaRPr lang="en-US" altLang="zh-TW" sz="2600" dirty="0">
              <a:latin typeface="Calibri" panose="020F0502020204030204" pitchFamily="34" charset="0"/>
              <a:cs typeface="Calibri" panose="020F0502020204030204" pitchFamily="34" charset="0"/>
            </a:endParaRPr>
          </a:p>
          <a:p>
            <a:pPr marL="457200" indent="-457200">
              <a:buFont typeface="+mj-lt"/>
              <a:buAutoNum type="arabicPeriod"/>
            </a:pPr>
            <a:r>
              <a:rPr lang="en-US" altLang="zh-TW" sz="2600" b="1" dirty="0">
                <a:latin typeface="Calibri" panose="020F0502020204030204" pitchFamily="34" charset="0"/>
                <a:cs typeface="Calibri" panose="020F0502020204030204" pitchFamily="34" charset="0"/>
              </a:rPr>
              <a:t>Impact of External Human–Machine Interface</a:t>
            </a:r>
            <a:r>
              <a:rPr lang="zh-TW" altLang="en-US" sz="2600" b="1" dirty="0">
                <a:latin typeface="Calibri" panose="020F0502020204030204" pitchFamily="34" charset="0"/>
                <a:cs typeface="Calibri" panose="020F0502020204030204" pitchFamily="34" charset="0"/>
              </a:rPr>
              <a:t> </a:t>
            </a:r>
            <a:r>
              <a:rPr lang="en-US" altLang="zh-TW" sz="2600" b="1" dirty="0">
                <a:latin typeface="Calibri" panose="020F0502020204030204" pitchFamily="34" charset="0"/>
                <a:cs typeface="Calibri" panose="020F0502020204030204" pitchFamily="34" charset="0"/>
              </a:rPr>
              <a:t>Communication Strategies of Automated Vehicles</a:t>
            </a:r>
            <a:r>
              <a:rPr lang="zh-TW" altLang="en-US" sz="2600" b="1" dirty="0">
                <a:latin typeface="Calibri" panose="020F0502020204030204" pitchFamily="34" charset="0"/>
                <a:cs typeface="Calibri" panose="020F0502020204030204" pitchFamily="34" charset="0"/>
              </a:rPr>
              <a:t> </a:t>
            </a:r>
            <a:r>
              <a:rPr lang="en-US" altLang="zh-TW" sz="2600" b="1" dirty="0">
                <a:latin typeface="Calibri" panose="020F0502020204030204" pitchFamily="34" charset="0"/>
                <a:cs typeface="Calibri" panose="020F0502020204030204" pitchFamily="34" charset="0"/>
              </a:rPr>
              <a:t>on Pedestrians’ Crossing Decisions and</a:t>
            </a:r>
            <a:r>
              <a:rPr lang="zh-TW" altLang="en-US" sz="2600" b="1" dirty="0">
                <a:latin typeface="Calibri" panose="020F0502020204030204" pitchFamily="34" charset="0"/>
                <a:cs typeface="Calibri" panose="020F0502020204030204" pitchFamily="34" charset="0"/>
              </a:rPr>
              <a:t> </a:t>
            </a:r>
            <a:r>
              <a:rPr lang="en-US" altLang="zh-TW" sz="2600" b="1" dirty="0">
                <a:latin typeface="Calibri" panose="020F0502020204030204" pitchFamily="34" charset="0"/>
                <a:cs typeface="Calibri" panose="020F0502020204030204" pitchFamily="34" charset="0"/>
              </a:rPr>
              <a:t>Behaviors in an Urban Environment </a:t>
            </a:r>
          </a:p>
          <a:p>
            <a:pPr marL="457200" indent="-457200">
              <a:buFont typeface="+mj-lt"/>
              <a:buAutoNum type="arabicPeriod"/>
            </a:pPr>
            <a:endParaRPr lang="zh-TW" altLang="en-US" dirty="0"/>
          </a:p>
        </p:txBody>
      </p:sp>
      <p:sp>
        <p:nvSpPr>
          <p:cNvPr id="4" name="投影片編號版面配置區 3">
            <a:extLst>
              <a:ext uri="{FF2B5EF4-FFF2-40B4-BE49-F238E27FC236}">
                <a16:creationId xmlns:a16="http://schemas.microsoft.com/office/drawing/2014/main" id="{60B63143-7E8D-4E30-9A3B-F430D17DD353}"/>
              </a:ext>
            </a:extLst>
          </p:cNvPr>
          <p:cNvSpPr>
            <a:spLocks noGrp="1"/>
          </p:cNvSpPr>
          <p:nvPr>
            <p:ph type="sldNum" sz="quarter" idx="12"/>
          </p:nvPr>
        </p:nvSpPr>
        <p:spPr/>
        <p:txBody>
          <a:bodyPr/>
          <a:lstStyle/>
          <a:p>
            <a:fld id="{ADB9A16C-9DC4-47BC-86C3-85660D3CFFBD}" type="slidenum">
              <a:rPr lang="zh-TW" altLang="en-US" smtClean="0"/>
              <a:t>2</a:t>
            </a:fld>
            <a:endParaRPr lang="zh-TW" altLang="en-US"/>
          </a:p>
        </p:txBody>
      </p:sp>
    </p:spTree>
    <p:extLst>
      <p:ext uri="{BB962C8B-B14F-4D97-AF65-F5344CB8AC3E}">
        <p14:creationId xmlns:p14="http://schemas.microsoft.com/office/powerpoint/2010/main" val="88656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不同的汽車類型對決定過馬路的時間有顯著影響</a:t>
            </a:r>
            <a:r>
              <a:rPr lang="en-US" altLang="zh-TW" dirty="0"/>
              <a:t>(F(2, 114) = 21.02, p &lt; 0.001)</a:t>
            </a:r>
            <a:r>
              <a:rPr lang="zh-TW" altLang="en-US" dirty="0"/>
              <a:t>。</a:t>
            </a:r>
            <a:endParaRPr lang="en-US" altLang="zh-TW" dirty="0"/>
          </a:p>
          <a:p>
            <a:pPr marL="0" indent="0">
              <a:lnSpc>
                <a:spcPct val="125000"/>
              </a:lnSpc>
              <a:spcBef>
                <a:spcPts val="300"/>
              </a:spcBef>
              <a:spcAft>
                <a:spcPts val="300"/>
              </a:spcAft>
              <a:buNone/>
            </a:pPr>
            <a:r>
              <a:rPr lang="zh-TW" altLang="en-US" dirty="0"/>
              <a:t>→當受測者與動態</a:t>
            </a:r>
            <a:r>
              <a:rPr lang="en-US" altLang="zh-TW" dirty="0" err="1"/>
              <a:t>eHMI</a:t>
            </a:r>
            <a:r>
              <a:rPr lang="zh-TW" altLang="en-US" dirty="0"/>
              <a:t>自動駕駛汽車互動時，做出過馬路決定的時間點明顯早於非自動駕駛車輛及靜態</a:t>
            </a:r>
            <a:r>
              <a:rPr lang="en-US" altLang="zh-TW" dirty="0" err="1"/>
              <a:t>eHMI</a:t>
            </a:r>
            <a:r>
              <a:rPr lang="zh-TW" altLang="en-US" dirty="0"/>
              <a:t>自動駕駛汽車。</a:t>
            </a: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graphicFrame>
        <p:nvGraphicFramePr>
          <p:cNvPr id="4" name="表格 4">
            <a:extLst>
              <a:ext uri="{FF2B5EF4-FFF2-40B4-BE49-F238E27FC236}">
                <a16:creationId xmlns:a16="http://schemas.microsoft.com/office/drawing/2014/main" id="{DA394B48-F413-4340-8DBF-23F8E9BFFD43}"/>
              </a:ext>
            </a:extLst>
          </p:cNvPr>
          <p:cNvGraphicFramePr>
            <a:graphicFrameLocks noGrp="1"/>
          </p:cNvGraphicFramePr>
          <p:nvPr>
            <p:extLst>
              <p:ext uri="{D42A27DB-BD31-4B8C-83A1-F6EECF244321}">
                <p14:modId xmlns:p14="http://schemas.microsoft.com/office/powerpoint/2010/main" val="2798206222"/>
              </p:ext>
            </p:extLst>
          </p:nvPr>
        </p:nvGraphicFramePr>
        <p:xfrm>
          <a:off x="2594047" y="3429000"/>
          <a:ext cx="7064866" cy="2164936"/>
        </p:xfrm>
        <a:graphic>
          <a:graphicData uri="http://schemas.openxmlformats.org/drawingml/2006/table">
            <a:tbl>
              <a:tblPr firstRow="1" bandRow="1">
                <a:tableStyleId>{5C22544A-7EE6-4342-B048-85BDC9FD1C3A}</a:tableStyleId>
              </a:tblPr>
              <a:tblGrid>
                <a:gridCol w="3737204">
                  <a:extLst>
                    <a:ext uri="{9D8B030D-6E8A-4147-A177-3AD203B41FA5}">
                      <a16:colId xmlns:a16="http://schemas.microsoft.com/office/drawing/2014/main" val="613040668"/>
                    </a:ext>
                  </a:extLst>
                </a:gridCol>
                <a:gridCol w="3327662">
                  <a:extLst>
                    <a:ext uri="{9D8B030D-6E8A-4147-A177-3AD203B41FA5}">
                      <a16:colId xmlns:a16="http://schemas.microsoft.com/office/drawing/2014/main" val="318083508"/>
                    </a:ext>
                  </a:extLst>
                </a:gridCol>
              </a:tblGrid>
              <a:tr h="541234">
                <a:tc>
                  <a:txBody>
                    <a:bodyPr/>
                    <a:lstStyle/>
                    <a:p>
                      <a:pPr algn="ctr"/>
                      <a:r>
                        <a:rPr lang="zh-TW" altLang="en-US" dirty="0">
                          <a:solidFill>
                            <a:schemeClr val="tx1"/>
                          </a:solidFill>
                        </a:rPr>
                        <a:t>類型</a:t>
                      </a:r>
                    </a:p>
                  </a:txBody>
                  <a:tcPr anchor="ctr"/>
                </a:tc>
                <a:tc>
                  <a:txBody>
                    <a:bodyPr/>
                    <a:lstStyle/>
                    <a:p>
                      <a:pPr algn="ctr"/>
                      <a:r>
                        <a:rPr lang="zh-TW" altLang="en-US" dirty="0">
                          <a:solidFill>
                            <a:schemeClr val="tx1"/>
                          </a:solidFill>
                        </a:rPr>
                        <a:t>時間</a:t>
                      </a:r>
                    </a:p>
                  </a:txBody>
                  <a:tcPr anchor="ctr"/>
                </a:tc>
                <a:extLst>
                  <a:ext uri="{0D108BD9-81ED-4DB2-BD59-A6C34878D82A}">
                    <a16:rowId xmlns:a16="http://schemas.microsoft.com/office/drawing/2014/main" val="2498389551"/>
                  </a:ext>
                </a:extLst>
              </a:tr>
              <a:tr h="541234">
                <a:tc>
                  <a:txBody>
                    <a:bodyPr/>
                    <a:lstStyle/>
                    <a:p>
                      <a:pPr algn="ctr"/>
                      <a:r>
                        <a:rPr lang="zh-TW" altLang="en-US" dirty="0">
                          <a:solidFill>
                            <a:schemeClr val="tx1"/>
                          </a:solidFill>
                        </a:rPr>
                        <a:t>非自動駕駛汽車</a:t>
                      </a:r>
                    </a:p>
                  </a:txBody>
                  <a:tcPr anchor="ctr"/>
                </a:tc>
                <a:tc>
                  <a:txBody>
                    <a:bodyPr/>
                    <a:lstStyle/>
                    <a:p>
                      <a:pPr algn="ctr"/>
                      <a:r>
                        <a:rPr lang="en-US" altLang="zh-TW" dirty="0">
                          <a:solidFill>
                            <a:schemeClr val="tx1"/>
                          </a:solidFill>
                        </a:rPr>
                        <a:t>M=10.89</a:t>
                      </a:r>
                      <a:r>
                        <a:rPr lang="zh-TW" altLang="en-US" dirty="0">
                          <a:solidFill>
                            <a:schemeClr val="tx1"/>
                          </a:solidFill>
                        </a:rPr>
                        <a:t>，</a:t>
                      </a:r>
                      <a:r>
                        <a:rPr lang="en-US" altLang="zh-TW" dirty="0">
                          <a:solidFill>
                            <a:schemeClr val="tx1"/>
                          </a:solidFill>
                        </a:rPr>
                        <a:t>SD=1.25</a:t>
                      </a:r>
                      <a:endParaRPr lang="zh-TW" altLang="en-US" dirty="0">
                        <a:solidFill>
                          <a:schemeClr val="tx1"/>
                        </a:solidFill>
                      </a:endParaRPr>
                    </a:p>
                  </a:txBody>
                  <a:tcPr anchor="ctr"/>
                </a:tc>
                <a:extLst>
                  <a:ext uri="{0D108BD9-81ED-4DB2-BD59-A6C34878D82A}">
                    <a16:rowId xmlns:a16="http://schemas.microsoft.com/office/drawing/2014/main" val="3380586144"/>
                  </a:ext>
                </a:extLst>
              </a:tr>
              <a:tr h="541234">
                <a:tc>
                  <a:txBody>
                    <a:bodyPr/>
                    <a:lstStyle/>
                    <a:p>
                      <a:pPr algn="ctr"/>
                      <a:r>
                        <a:rPr lang="zh-TW" altLang="en-US" dirty="0">
                          <a:solidFill>
                            <a:schemeClr val="tx1"/>
                          </a:solidFill>
                        </a:rPr>
                        <a:t>靜態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M=10.85</a:t>
                      </a:r>
                      <a:r>
                        <a:rPr lang="zh-TW" altLang="en-US" dirty="0">
                          <a:solidFill>
                            <a:schemeClr val="tx1"/>
                          </a:solidFill>
                        </a:rPr>
                        <a:t>，</a:t>
                      </a:r>
                      <a:r>
                        <a:rPr lang="en-US" altLang="zh-TW" dirty="0">
                          <a:solidFill>
                            <a:schemeClr val="tx1"/>
                          </a:solidFill>
                        </a:rPr>
                        <a:t>SD=1.35</a:t>
                      </a:r>
                    </a:p>
                  </a:txBody>
                  <a:tcPr anchor="ctr"/>
                </a:tc>
                <a:extLst>
                  <a:ext uri="{0D108BD9-81ED-4DB2-BD59-A6C34878D82A}">
                    <a16:rowId xmlns:a16="http://schemas.microsoft.com/office/drawing/2014/main" val="879673206"/>
                  </a:ext>
                </a:extLst>
              </a:tr>
              <a:tr h="541234">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M=10.26</a:t>
                      </a:r>
                      <a:r>
                        <a:rPr lang="zh-TW" altLang="en-US" dirty="0">
                          <a:solidFill>
                            <a:schemeClr val="tx1"/>
                          </a:solidFill>
                        </a:rPr>
                        <a:t>，</a:t>
                      </a:r>
                      <a:r>
                        <a:rPr lang="en-US" altLang="zh-TW" dirty="0">
                          <a:solidFill>
                            <a:schemeClr val="tx1"/>
                          </a:solidFill>
                        </a:rPr>
                        <a:t>SD=0.86</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
        <p:nvSpPr>
          <p:cNvPr id="5" name="投影片編號版面配置區 4">
            <a:extLst>
              <a:ext uri="{FF2B5EF4-FFF2-40B4-BE49-F238E27FC236}">
                <a16:creationId xmlns:a16="http://schemas.microsoft.com/office/drawing/2014/main" id="{C7F3E484-944F-44A3-B309-20B0572407BF}"/>
              </a:ext>
            </a:extLst>
          </p:cNvPr>
          <p:cNvSpPr>
            <a:spLocks noGrp="1"/>
          </p:cNvSpPr>
          <p:nvPr>
            <p:ph type="sldNum" sz="quarter" idx="12"/>
          </p:nvPr>
        </p:nvSpPr>
        <p:spPr/>
        <p:txBody>
          <a:bodyPr/>
          <a:lstStyle/>
          <a:p>
            <a:fld id="{ADB9A16C-9DC4-47BC-86C3-85660D3CFFBD}" type="slidenum">
              <a:rPr lang="zh-TW" altLang="en-US" smtClean="0"/>
              <a:t>20</a:t>
            </a:fld>
            <a:endParaRPr lang="zh-TW" altLang="en-US"/>
          </a:p>
        </p:txBody>
      </p:sp>
    </p:spTree>
    <p:extLst>
      <p:ext uri="{BB962C8B-B14F-4D97-AF65-F5344CB8AC3E}">
        <p14:creationId xmlns:p14="http://schemas.microsoft.com/office/powerpoint/2010/main" val="260504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不同的汽車類型對</a:t>
            </a:r>
            <a:r>
              <a:rPr lang="zh-TW" altLang="en-US" sz="2000" dirty="0"/>
              <a:t>過馬路確定性</a:t>
            </a:r>
            <a:r>
              <a:rPr lang="zh-TW" altLang="en-US" dirty="0"/>
              <a:t>有顯著影響</a:t>
            </a:r>
            <a:r>
              <a:rPr lang="en-US" altLang="zh-TW" dirty="0"/>
              <a:t>(F(2, 114) = 24.89, p &lt; 0.001)</a:t>
            </a:r>
            <a:r>
              <a:rPr lang="zh-TW" altLang="en-US" dirty="0"/>
              <a:t>。</a:t>
            </a:r>
            <a:endParaRPr lang="en-US" altLang="zh-TW" dirty="0"/>
          </a:p>
          <a:p>
            <a:pPr marL="0" indent="0">
              <a:lnSpc>
                <a:spcPct val="125000"/>
              </a:lnSpc>
              <a:spcBef>
                <a:spcPts val="300"/>
              </a:spcBef>
              <a:spcAft>
                <a:spcPts val="300"/>
              </a:spcAft>
              <a:buNone/>
            </a:pPr>
            <a:r>
              <a:rPr lang="zh-TW" altLang="en-US" dirty="0"/>
              <a:t>→當受測者與動態</a:t>
            </a:r>
            <a:r>
              <a:rPr lang="en-US" altLang="zh-TW" dirty="0" err="1"/>
              <a:t>eHMI</a:t>
            </a:r>
            <a:r>
              <a:rPr lang="zh-TW" altLang="en-US" dirty="0"/>
              <a:t>自動駕駛汽車互動時，過馬路的確定性明顯高於非自動駕駛車輛及靜態</a:t>
            </a:r>
            <a:r>
              <a:rPr lang="en-US" altLang="zh-TW" dirty="0" err="1"/>
              <a:t>eHMI</a:t>
            </a:r>
            <a:r>
              <a:rPr lang="zh-TW" altLang="en-US" dirty="0"/>
              <a:t>自動駕駛汽車。</a:t>
            </a: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graphicFrame>
        <p:nvGraphicFramePr>
          <p:cNvPr id="4" name="表格 4">
            <a:extLst>
              <a:ext uri="{FF2B5EF4-FFF2-40B4-BE49-F238E27FC236}">
                <a16:creationId xmlns:a16="http://schemas.microsoft.com/office/drawing/2014/main" id="{DA394B48-F413-4340-8DBF-23F8E9BFFD43}"/>
              </a:ext>
            </a:extLst>
          </p:cNvPr>
          <p:cNvGraphicFramePr>
            <a:graphicFrameLocks noGrp="1"/>
          </p:cNvGraphicFramePr>
          <p:nvPr>
            <p:extLst>
              <p:ext uri="{D42A27DB-BD31-4B8C-83A1-F6EECF244321}">
                <p14:modId xmlns:p14="http://schemas.microsoft.com/office/powerpoint/2010/main" val="146965974"/>
              </p:ext>
            </p:extLst>
          </p:nvPr>
        </p:nvGraphicFramePr>
        <p:xfrm>
          <a:off x="2594047" y="3429000"/>
          <a:ext cx="7064866" cy="2164936"/>
        </p:xfrm>
        <a:graphic>
          <a:graphicData uri="http://schemas.openxmlformats.org/drawingml/2006/table">
            <a:tbl>
              <a:tblPr firstRow="1" bandRow="1">
                <a:tableStyleId>{5C22544A-7EE6-4342-B048-85BDC9FD1C3A}</a:tableStyleId>
              </a:tblPr>
              <a:tblGrid>
                <a:gridCol w="3737204">
                  <a:extLst>
                    <a:ext uri="{9D8B030D-6E8A-4147-A177-3AD203B41FA5}">
                      <a16:colId xmlns:a16="http://schemas.microsoft.com/office/drawing/2014/main" val="613040668"/>
                    </a:ext>
                  </a:extLst>
                </a:gridCol>
                <a:gridCol w="3327662">
                  <a:extLst>
                    <a:ext uri="{9D8B030D-6E8A-4147-A177-3AD203B41FA5}">
                      <a16:colId xmlns:a16="http://schemas.microsoft.com/office/drawing/2014/main" val="318083508"/>
                    </a:ext>
                  </a:extLst>
                </a:gridCol>
              </a:tblGrid>
              <a:tr h="541234">
                <a:tc>
                  <a:txBody>
                    <a:bodyPr/>
                    <a:lstStyle/>
                    <a:p>
                      <a:pPr algn="ctr"/>
                      <a:r>
                        <a:rPr lang="zh-TW" altLang="en-US" dirty="0">
                          <a:solidFill>
                            <a:schemeClr val="tx1"/>
                          </a:solidFill>
                        </a:rPr>
                        <a:t>類型</a:t>
                      </a:r>
                    </a:p>
                  </a:txBody>
                  <a:tcPr anchor="ctr"/>
                </a:tc>
                <a:tc>
                  <a:txBody>
                    <a:bodyPr/>
                    <a:lstStyle/>
                    <a:p>
                      <a:pPr algn="ctr"/>
                      <a:r>
                        <a:rPr lang="zh-TW" altLang="en-US" dirty="0">
                          <a:solidFill>
                            <a:schemeClr val="tx1"/>
                          </a:solidFill>
                        </a:rPr>
                        <a:t>分數</a:t>
                      </a:r>
                    </a:p>
                  </a:txBody>
                  <a:tcPr anchor="ctr"/>
                </a:tc>
                <a:extLst>
                  <a:ext uri="{0D108BD9-81ED-4DB2-BD59-A6C34878D82A}">
                    <a16:rowId xmlns:a16="http://schemas.microsoft.com/office/drawing/2014/main" val="2498389551"/>
                  </a:ext>
                </a:extLst>
              </a:tr>
              <a:tr h="541234">
                <a:tc>
                  <a:txBody>
                    <a:bodyPr/>
                    <a:lstStyle/>
                    <a:p>
                      <a:pPr algn="ctr"/>
                      <a:r>
                        <a:rPr lang="zh-TW" altLang="en-US" dirty="0">
                          <a:solidFill>
                            <a:schemeClr val="tx1"/>
                          </a:solidFill>
                        </a:rPr>
                        <a:t>非自動駕駛汽車</a:t>
                      </a:r>
                    </a:p>
                  </a:txBody>
                  <a:tcPr anchor="ctr"/>
                </a:tc>
                <a:tc>
                  <a:txBody>
                    <a:bodyPr/>
                    <a:lstStyle/>
                    <a:p>
                      <a:pPr algn="ctr"/>
                      <a:r>
                        <a:rPr lang="en-US" altLang="zh-TW" dirty="0">
                          <a:solidFill>
                            <a:schemeClr val="tx1"/>
                          </a:solidFill>
                        </a:rPr>
                        <a:t>M=4.07</a:t>
                      </a:r>
                      <a:r>
                        <a:rPr lang="zh-TW" altLang="en-US" dirty="0">
                          <a:solidFill>
                            <a:schemeClr val="tx1"/>
                          </a:solidFill>
                        </a:rPr>
                        <a:t>，</a:t>
                      </a:r>
                      <a:r>
                        <a:rPr lang="en-US" altLang="zh-TW" dirty="0">
                          <a:solidFill>
                            <a:schemeClr val="tx1"/>
                          </a:solidFill>
                        </a:rPr>
                        <a:t>SD=1.03</a:t>
                      </a:r>
                      <a:endParaRPr lang="zh-TW" altLang="en-US" dirty="0">
                        <a:solidFill>
                          <a:schemeClr val="tx1"/>
                        </a:solidFill>
                      </a:endParaRPr>
                    </a:p>
                  </a:txBody>
                  <a:tcPr anchor="ctr"/>
                </a:tc>
                <a:extLst>
                  <a:ext uri="{0D108BD9-81ED-4DB2-BD59-A6C34878D82A}">
                    <a16:rowId xmlns:a16="http://schemas.microsoft.com/office/drawing/2014/main" val="3380586144"/>
                  </a:ext>
                </a:extLst>
              </a:tr>
              <a:tr h="541234">
                <a:tc>
                  <a:txBody>
                    <a:bodyPr/>
                    <a:lstStyle/>
                    <a:p>
                      <a:pPr algn="ctr"/>
                      <a:r>
                        <a:rPr lang="zh-TW" altLang="en-US" dirty="0">
                          <a:solidFill>
                            <a:schemeClr val="tx1"/>
                          </a:solidFill>
                        </a:rPr>
                        <a:t>靜態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M=4.05</a:t>
                      </a:r>
                      <a:r>
                        <a:rPr lang="zh-TW" altLang="en-US" dirty="0">
                          <a:solidFill>
                            <a:schemeClr val="tx1"/>
                          </a:solidFill>
                        </a:rPr>
                        <a:t>，</a:t>
                      </a:r>
                      <a:r>
                        <a:rPr lang="en-US" altLang="zh-TW" dirty="0">
                          <a:solidFill>
                            <a:schemeClr val="tx1"/>
                          </a:solidFill>
                        </a:rPr>
                        <a:t>SD=1.03</a:t>
                      </a:r>
                    </a:p>
                  </a:txBody>
                  <a:tcPr anchor="ctr"/>
                </a:tc>
                <a:extLst>
                  <a:ext uri="{0D108BD9-81ED-4DB2-BD59-A6C34878D82A}">
                    <a16:rowId xmlns:a16="http://schemas.microsoft.com/office/drawing/2014/main" val="879673206"/>
                  </a:ext>
                </a:extLst>
              </a:tr>
              <a:tr h="541234">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M=4.62</a:t>
                      </a:r>
                      <a:r>
                        <a:rPr lang="zh-TW" altLang="en-US" dirty="0">
                          <a:solidFill>
                            <a:schemeClr val="tx1"/>
                          </a:solidFill>
                        </a:rPr>
                        <a:t>，</a:t>
                      </a:r>
                      <a:r>
                        <a:rPr lang="en-US" altLang="zh-TW" dirty="0">
                          <a:solidFill>
                            <a:schemeClr val="tx1"/>
                          </a:solidFill>
                        </a:rPr>
                        <a:t>SD=0.51</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
        <p:nvSpPr>
          <p:cNvPr id="5" name="投影片編號版面配置區 4">
            <a:extLst>
              <a:ext uri="{FF2B5EF4-FFF2-40B4-BE49-F238E27FC236}">
                <a16:creationId xmlns:a16="http://schemas.microsoft.com/office/drawing/2014/main" id="{B0C40F8B-BB72-4168-BF0C-F250C4DB72D3}"/>
              </a:ext>
            </a:extLst>
          </p:cNvPr>
          <p:cNvSpPr>
            <a:spLocks noGrp="1"/>
          </p:cNvSpPr>
          <p:nvPr>
            <p:ph type="sldNum" sz="quarter" idx="12"/>
          </p:nvPr>
        </p:nvSpPr>
        <p:spPr/>
        <p:txBody>
          <a:bodyPr/>
          <a:lstStyle/>
          <a:p>
            <a:fld id="{ADB9A16C-9DC4-47BC-86C3-85660D3CFFBD}" type="slidenum">
              <a:rPr lang="zh-TW" altLang="en-US" smtClean="0"/>
              <a:t>21</a:t>
            </a:fld>
            <a:endParaRPr lang="zh-TW" altLang="en-US"/>
          </a:p>
        </p:txBody>
      </p:sp>
    </p:spTree>
    <p:extLst>
      <p:ext uri="{BB962C8B-B14F-4D97-AF65-F5344CB8AC3E}">
        <p14:creationId xmlns:p14="http://schemas.microsoft.com/office/powerpoint/2010/main" val="317093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Result-SAM</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t>在情緒方面：</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200" dirty="0"/>
              <a:t>不同的汽車類型對情緒有顯著影響</a:t>
            </a:r>
            <a:r>
              <a:rPr lang="en-US" altLang="zh-TW" sz="2200" dirty="0"/>
              <a:t>(F (2, 114) = 8.84</a:t>
            </a:r>
            <a:r>
              <a:rPr lang="zh-TW" altLang="en-US" sz="2200" dirty="0"/>
              <a:t>，</a:t>
            </a:r>
            <a:r>
              <a:rPr lang="en-US" altLang="zh-TW" sz="2200" dirty="0"/>
              <a:t>p &lt; 0.001)</a:t>
            </a:r>
            <a:r>
              <a:rPr lang="zh-TW" altLang="en-US" sz="2200" dirty="0"/>
              <a:t>。</a:t>
            </a:r>
            <a:endParaRPr lang="en-US" altLang="zh-TW" sz="2200" dirty="0"/>
          </a:p>
          <a:p>
            <a:pPr marL="0" lvl="1" indent="0">
              <a:lnSpc>
                <a:spcPct val="125000"/>
              </a:lnSpc>
              <a:spcBef>
                <a:spcPts val="300"/>
              </a:spcBef>
              <a:spcAft>
                <a:spcPts val="300"/>
              </a:spcAft>
              <a:buNone/>
            </a:pPr>
            <a:r>
              <a:rPr lang="zh-TW" altLang="en-US" sz="2000" dirty="0"/>
              <a:t>→動態</a:t>
            </a:r>
            <a:r>
              <a:rPr lang="en-US" altLang="zh-TW" sz="2000" dirty="0" err="1"/>
              <a:t>eHMI</a:t>
            </a:r>
            <a:r>
              <a:rPr lang="zh-TW" altLang="en-US" sz="2000" dirty="0"/>
              <a:t>自動駕駛汽車明顯高於靜態</a:t>
            </a:r>
            <a:r>
              <a:rPr lang="en-US" altLang="zh-TW" sz="2000" dirty="0" err="1"/>
              <a:t>eHMI</a:t>
            </a:r>
            <a:r>
              <a:rPr lang="zh-TW" altLang="en-US" sz="2000" dirty="0"/>
              <a:t>自動駕駛汽車及非自動駕駛汽車。</a:t>
            </a:r>
            <a:endParaRPr lang="en-US" altLang="zh-TW" sz="2000" dirty="0"/>
          </a:p>
          <a:p>
            <a:pPr lvl="1">
              <a:lnSpc>
                <a:spcPct val="125000"/>
              </a:lnSpc>
              <a:spcBef>
                <a:spcPts val="300"/>
              </a:spcBef>
              <a:spcAft>
                <a:spcPts val="300"/>
              </a:spcAft>
              <a:buFont typeface="Arial" panose="020B0604020202020204" pitchFamily="34" charset="0"/>
              <a:buChar char="•"/>
            </a:pPr>
            <a:r>
              <a:rPr lang="zh-TW" altLang="en-US" sz="2200" dirty="0"/>
              <a:t>不同動態</a:t>
            </a:r>
            <a:r>
              <a:rPr lang="en-US" altLang="zh-TW" sz="2200" dirty="0" err="1"/>
              <a:t>eHMI</a:t>
            </a:r>
            <a:r>
              <a:rPr lang="zh-TW" altLang="en-US" sz="2200" dirty="0"/>
              <a:t>的設計對情緒有顯著影響</a:t>
            </a:r>
            <a:r>
              <a:rPr lang="en-US" altLang="zh-TW" sz="2200" dirty="0"/>
              <a:t>(F(2, 57) = 4.81, p = 0.01)</a:t>
            </a:r>
            <a:r>
              <a:rPr lang="zh-TW" altLang="en-US" sz="2200" dirty="0"/>
              <a:t>。</a:t>
            </a:r>
            <a:endParaRPr lang="en-US" altLang="zh-TW" sz="2200" dirty="0"/>
          </a:p>
          <a:p>
            <a:pPr marL="0" indent="0">
              <a:lnSpc>
                <a:spcPct val="125000"/>
              </a:lnSpc>
              <a:spcBef>
                <a:spcPts val="300"/>
              </a:spcBef>
              <a:spcAft>
                <a:spcPts val="300"/>
              </a:spcAft>
              <a:buNone/>
            </a:pPr>
            <a:r>
              <a:rPr lang="zh-TW" altLang="en-US" dirty="0"/>
              <a:t>→傳達意圖的</a:t>
            </a:r>
            <a:r>
              <a:rPr lang="en-US" altLang="zh-TW" dirty="0" err="1"/>
              <a:t>eHMI</a:t>
            </a:r>
            <a:r>
              <a:rPr lang="zh-TW" altLang="en-US" dirty="0"/>
              <a:t>明顯高於傳達感知的</a:t>
            </a:r>
            <a:r>
              <a:rPr lang="en-US" altLang="zh-TW" dirty="0" err="1"/>
              <a:t>eHMI</a:t>
            </a:r>
            <a:r>
              <a:rPr lang="zh-TW" altLang="en-US" dirty="0"/>
              <a:t>。</a:t>
            </a:r>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pic>
        <p:nvPicPr>
          <p:cNvPr id="6" name="圖片 5">
            <a:extLst>
              <a:ext uri="{FF2B5EF4-FFF2-40B4-BE49-F238E27FC236}">
                <a16:creationId xmlns:a16="http://schemas.microsoft.com/office/drawing/2014/main" id="{08F8530C-A08B-423F-92D3-71BFEF258862}"/>
              </a:ext>
            </a:extLst>
          </p:cNvPr>
          <p:cNvPicPr>
            <a:picLocks noChangeAspect="1"/>
          </p:cNvPicPr>
          <p:nvPr/>
        </p:nvPicPr>
        <p:blipFill>
          <a:blip r:embed="rId3"/>
          <a:stretch>
            <a:fillRect/>
          </a:stretch>
        </p:blipFill>
        <p:spPr>
          <a:xfrm>
            <a:off x="1205452" y="4448261"/>
            <a:ext cx="5619554" cy="1324160"/>
          </a:xfrm>
          <a:prstGeom prst="rect">
            <a:avLst/>
          </a:prstGeom>
        </p:spPr>
      </p:pic>
      <p:graphicFrame>
        <p:nvGraphicFramePr>
          <p:cNvPr id="7" name="表格 4">
            <a:extLst>
              <a:ext uri="{FF2B5EF4-FFF2-40B4-BE49-F238E27FC236}">
                <a16:creationId xmlns:a16="http://schemas.microsoft.com/office/drawing/2014/main" id="{D3390D28-ED24-4EFD-80B1-1D6DF7F7360A}"/>
              </a:ext>
            </a:extLst>
          </p:cNvPr>
          <p:cNvGraphicFramePr>
            <a:graphicFrameLocks noGrp="1"/>
          </p:cNvGraphicFramePr>
          <p:nvPr>
            <p:extLst>
              <p:ext uri="{D42A27DB-BD31-4B8C-83A1-F6EECF244321}">
                <p14:modId xmlns:p14="http://schemas.microsoft.com/office/powerpoint/2010/main" val="2806302205"/>
              </p:ext>
            </p:extLst>
          </p:nvPr>
        </p:nvGraphicFramePr>
        <p:xfrm>
          <a:off x="7518294" y="4224990"/>
          <a:ext cx="4230959" cy="1644104"/>
        </p:xfrm>
        <a:graphic>
          <a:graphicData uri="http://schemas.openxmlformats.org/drawingml/2006/table">
            <a:tbl>
              <a:tblPr firstRow="1" bandRow="1">
                <a:tableStyleId>{5C22544A-7EE6-4342-B048-85BDC9FD1C3A}</a:tableStyleId>
              </a:tblPr>
              <a:tblGrid>
                <a:gridCol w="2238111">
                  <a:extLst>
                    <a:ext uri="{9D8B030D-6E8A-4147-A177-3AD203B41FA5}">
                      <a16:colId xmlns:a16="http://schemas.microsoft.com/office/drawing/2014/main" val="613040668"/>
                    </a:ext>
                  </a:extLst>
                </a:gridCol>
                <a:gridCol w="1992848">
                  <a:extLst>
                    <a:ext uri="{9D8B030D-6E8A-4147-A177-3AD203B41FA5}">
                      <a16:colId xmlns:a16="http://schemas.microsoft.com/office/drawing/2014/main" val="318083508"/>
                    </a:ext>
                  </a:extLst>
                </a:gridCol>
              </a:tblGrid>
              <a:tr h="411026">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類型</a:t>
                      </a:r>
                    </a:p>
                  </a:txBody>
                  <a:tcPr anchor="ctr"/>
                </a:tc>
                <a:tc>
                  <a:txBody>
                    <a:bodyPr/>
                    <a:lstStyle/>
                    <a:p>
                      <a:pPr algn="ctr"/>
                      <a:r>
                        <a:rPr lang="zh-TW" altLang="en-US" dirty="0">
                          <a:solidFill>
                            <a:schemeClr val="tx1"/>
                          </a:solidFill>
                        </a:rPr>
                        <a:t>分數</a:t>
                      </a:r>
                    </a:p>
                  </a:txBody>
                  <a:tcPr anchor="ctr"/>
                </a:tc>
                <a:extLst>
                  <a:ext uri="{0D108BD9-81ED-4DB2-BD59-A6C34878D82A}">
                    <a16:rowId xmlns:a16="http://schemas.microsoft.com/office/drawing/2014/main" val="2498389551"/>
                  </a:ext>
                </a:extLst>
              </a:tr>
              <a:tr h="411026">
                <a:tc>
                  <a:txBody>
                    <a:bodyPr/>
                    <a:lstStyle/>
                    <a:p>
                      <a:pPr algn="ctr"/>
                      <a:r>
                        <a:rPr lang="zh-TW" altLang="en-US" dirty="0">
                          <a:solidFill>
                            <a:schemeClr val="tx1"/>
                          </a:solidFill>
                        </a:rPr>
                        <a:t>傳達意圖</a:t>
                      </a:r>
                    </a:p>
                  </a:txBody>
                  <a:tcPr anchor="ctr"/>
                </a:tc>
                <a:tc>
                  <a:txBody>
                    <a:bodyPr/>
                    <a:lstStyle/>
                    <a:p>
                      <a:pPr algn="ctr"/>
                      <a:r>
                        <a:rPr lang="en-US" altLang="zh-TW" dirty="0">
                          <a:solidFill>
                            <a:schemeClr val="tx1"/>
                          </a:solidFill>
                        </a:rPr>
                        <a:t>M=8.46</a:t>
                      </a:r>
                      <a:r>
                        <a:rPr lang="zh-TW" altLang="en-US" dirty="0">
                          <a:solidFill>
                            <a:schemeClr val="tx1"/>
                          </a:solidFill>
                        </a:rPr>
                        <a:t>，</a:t>
                      </a:r>
                      <a:r>
                        <a:rPr lang="en-US" altLang="zh-TW" dirty="0">
                          <a:solidFill>
                            <a:schemeClr val="tx1"/>
                          </a:solidFill>
                        </a:rPr>
                        <a:t>SD=0.66</a:t>
                      </a:r>
                      <a:endParaRPr lang="zh-TW" altLang="en-US" dirty="0">
                        <a:solidFill>
                          <a:schemeClr val="tx1"/>
                        </a:solidFill>
                      </a:endParaRPr>
                    </a:p>
                  </a:txBody>
                  <a:tcPr anchor="ctr"/>
                </a:tc>
                <a:extLst>
                  <a:ext uri="{0D108BD9-81ED-4DB2-BD59-A6C34878D82A}">
                    <a16:rowId xmlns:a16="http://schemas.microsoft.com/office/drawing/2014/main" val="3380586144"/>
                  </a:ext>
                </a:extLst>
              </a:tr>
              <a:tr h="411026">
                <a:tc>
                  <a:txBody>
                    <a:bodyPr/>
                    <a:lstStyle/>
                    <a:p>
                      <a:pPr algn="ctr"/>
                      <a:r>
                        <a:rPr lang="zh-TW" altLang="en-US" dirty="0">
                          <a:solidFill>
                            <a:schemeClr val="tx1"/>
                          </a:solidFill>
                        </a:rPr>
                        <a:t>傳達感知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M=7.82</a:t>
                      </a:r>
                      <a:r>
                        <a:rPr lang="zh-TW" altLang="en-US" dirty="0">
                          <a:solidFill>
                            <a:schemeClr val="tx1"/>
                          </a:solidFill>
                        </a:rPr>
                        <a:t>，</a:t>
                      </a:r>
                      <a:r>
                        <a:rPr lang="en-US" altLang="zh-TW" dirty="0">
                          <a:solidFill>
                            <a:schemeClr val="tx1"/>
                          </a:solidFill>
                        </a:rPr>
                        <a:t>SD=1.37</a:t>
                      </a:r>
                    </a:p>
                  </a:txBody>
                  <a:tcPr anchor="ctr"/>
                </a:tc>
                <a:extLst>
                  <a:ext uri="{0D108BD9-81ED-4DB2-BD59-A6C34878D82A}">
                    <a16:rowId xmlns:a16="http://schemas.microsoft.com/office/drawing/2014/main" val="879673206"/>
                  </a:ext>
                </a:extLst>
              </a:tr>
              <a:tr h="411026">
                <a:tc>
                  <a:txBody>
                    <a:bodyPr/>
                    <a:lstStyle/>
                    <a:p>
                      <a:pPr algn="ctr"/>
                      <a:r>
                        <a:rPr lang="zh-TW" altLang="en-US" dirty="0">
                          <a:solidFill>
                            <a:schemeClr val="tx1"/>
                          </a:solidFill>
                        </a:rPr>
                        <a:t>意圖</a:t>
                      </a:r>
                      <a:r>
                        <a:rPr lang="en-US" altLang="zh-TW" dirty="0">
                          <a:solidFill>
                            <a:schemeClr val="tx1"/>
                          </a:solidFill>
                        </a:rPr>
                        <a:t>+</a:t>
                      </a:r>
                      <a:r>
                        <a:rPr lang="zh-TW" altLang="en-US" dirty="0">
                          <a:solidFill>
                            <a:schemeClr val="tx1"/>
                          </a:solidFill>
                        </a:rPr>
                        <a:t>感知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M=8.21</a:t>
                      </a:r>
                      <a:r>
                        <a:rPr lang="zh-TW" altLang="en-US" dirty="0">
                          <a:solidFill>
                            <a:schemeClr val="tx1"/>
                          </a:solidFill>
                        </a:rPr>
                        <a:t>，</a:t>
                      </a:r>
                      <a:r>
                        <a:rPr lang="en-US" altLang="zh-TW" dirty="0">
                          <a:solidFill>
                            <a:schemeClr val="tx1"/>
                          </a:solidFill>
                        </a:rPr>
                        <a:t>SD=0.8</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graphicFrame>
        <p:nvGraphicFramePr>
          <p:cNvPr id="9" name="表格 4">
            <a:extLst>
              <a:ext uri="{FF2B5EF4-FFF2-40B4-BE49-F238E27FC236}">
                <a16:creationId xmlns:a16="http://schemas.microsoft.com/office/drawing/2014/main" id="{4174E537-041A-4E83-885E-B8D9249A5AEF}"/>
              </a:ext>
            </a:extLst>
          </p:cNvPr>
          <p:cNvGraphicFramePr>
            <a:graphicFrameLocks noGrp="1"/>
          </p:cNvGraphicFramePr>
          <p:nvPr>
            <p:extLst>
              <p:ext uri="{D42A27DB-BD31-4B8C-83A1-F6EECF244321}">
                <p14:modId xmlns:p14="http://schemas.microsoft.com/office/powerpoint/2010/main" val="422875851"/>
              </p:ext>
            </p:extLst>
          </p:nvPr>
        </p:nvGraphicFramePr>
        <p:xfrm>
          <a:off x="6825006" y="461774"/>
          <a:ext cx="4924247" cy="1644104"/>
        </p:xfrm>
        <a:graphic>
          <a:graphicData uri="http://schemas.openxmlformats.org/drawingml/2006/table">
            <a:tbl>
              <a:tblPr firstRow="1" bandRow="1">
                <a:tableStyleId>{5C22544A-7EE6-4342-B048-85BDC9FD1C3A}</a:tableStyleId>
              </a:tblPr>
              <a:tblGrid>
                <a:gridCol w="2604849">
                  <a:extLst>
                    <a:ext uri="{9D8B030D-6E8A-4147-A177-3AD203B41FA5}">
                      <a16:colId xmlns:a16="http://schemas.microsoft.com/office/drawing/2014/main" val="613040668"/>
                    </a:ext>
                  </a:extLst>
                </a:gridCol>
                <a:gridCol w="2319398">
                  <a:extLst>
                    <a:ext uri="{9D8B030D-6E8A-4147-A177-3AD203B41FA5}">
                      <a16:colId xmlns:a16="http://schemas.microsoft.com/office/drawing/2014/main" val="318083508"/>
                    </a:ext>
                  </a:extLst>
                </a:gridCol>
              </a:tblGrid>
              <a:tr h="411026">
                <a:tc>
                  <a:txBody>
                    <a:bodyPr/>
                    <a:lstStyle/>
                    <a:p>
                      <a:pPr algn="ctr"/>
                      <a:r>
                        <a:rPr lang="zh-TW" altLang="en-US" dirty="0">
                          <a:solidFill>
                            <a:schemeClr val="tx1"/>
                          </a:solidFill>
                        </a:rPr>
                        <a:t>類型</a:t>
                      </a:r>
                    </a:p>
                  </a:txBody>
                  <a:tcPr anchor="ctr"/>
                </a:tc>
                <a:tc>
                  <a:txBody>
                    <a:bodyPr/>
                    <a:lstStyle/>
                    <a:p>
                      <a:pPr algn="ctr"/>
                      <a:r>
                        <a:rPr lang="zh-TW" altLang="en-US" dirty="0">
                          <a:solidFill>
                            <a:schemeClr val="tx1"/>
                          </a:solidFill>
                        </a:rPr>
                        <a:t>分數</a:t>
                      </a:r>
                    </a:p>
                  </a:txBody>
                  <a:tcPr anchor="ctr"/>
                </a:tc>
                <a:extLst>
                  <a:ext uri="{0D108BD9-81ED-4DB2-BD59-A6C34878D82A}">
                    <a16:rowId xmlns:a16="http://schemas.microsoft.com/office/drawing/2014/main" val="2498389551"/>
                  </a:ext>
                </a:extLst>
              </a:tr>
              <a:tr h="411026">
                <a:tc>
                  <a:txBody>
                    <a:bodyPr/>
                    <a:lstStyle/>
                    <a:p>
                      <a:pPr algn="ctr"/>
                      <a:r>
                        <a:rPr lang="zh-TW" altLang="en-US" dirty="0">
                          <a:solidFill>
                            <a:schemeClr val="tx1"/>
                          </a:solidFill>
                        </a:rPr>
                        <a:t>非自動駕駛汽車</a:t>
                      </a:r>
                    </a:p>
                  </a:txBody>
                  <a:tcPr anchor="ctr"/>
                </a:tc>
                <a:tc>
                  <a:txBody>
                    <a:bodyPr/>
                    <a:lstStyle/>
                    <a:p>
                      <a:pPr algn="ctr"/>
                      <a:r>
                        <a:rPr lang="en-US" altLang="zh-TW" dirty="0">
                          <a:solidFill>
                            <a:schemeClr val="tx1"/>
                          </a:solidFill>
                        </a:rPr>
                        <a:t>M=7.46</a:t>
                      </a:r>
                      <a:r>
                        <a:rPr lang="zh-TW" altLang="en-US" dirty="0">
                          <a:solidFill>
                            <a:schemeClr val="tx1"/>
                          </a:solidFill>
                        </a:rPr>
                        <a:t>，</a:t>
                      </a:r>
                      <a:r>
                        <a:rPr lang="en-US" altLang="zh-TW" dirty="0">
                          <a:solidFill>
                            <a:schemeClr val="tx1"/>
                          </a:solidFill>
                        </a:rPr>
                        <a:t>SD=1.52</a:t>
                      </a:r>
                      <a:endParaRPr lang="zh-TW" altLang="en-US" dirty="0">
                        <a:solidFill>
                          <a:schemeClr val="tx1"/>
                        </a:solidFill>
                      </a:endParaRPr>
                    </a:p>
                  </a:txBody>
                  <a:tcPr anchor="ctr"/>
                </a:tc>
                <a:extLst>
                  <a:ext uri="{0D108BD9-81ED-4DB2-BD59-A6C34878D82A}">
                    <a16:rowId xmlns:a16="http://schemas.microsoft.com/office/drawing/2014/main" val="3380586144"/>
                  </a:ext>
                </a:extLst>
              </a:tr>
              <a:tr h="411026">
                <a:tc>
                  <a:txBody>
                    <a:bodyPr/>
                    <a:lstStyle/>
                    <a:p>
                      <a:pPr algn="ctr"/>
                      <a:r>
                        <a:rPr lang="zh-TW" altLang="en-US" dirty="0">
                          <a:solidFill>
                            <a:schemeClr val="tx1"/>
                          </a:solidFill>
                        </a:rPr>
                        <a:t>靜態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M=7.51</a:t>
                      </a:r>
                      <a:r>
                        <a:rPr lang="zh-TW" altLang="en-US" dirty="0">
                          <a:solidFill>
                            <a:schemeClr val="tx1"/>
                          </a:solidFill>
                        </a:rPr>
                        <a:t>，</a:t>
                      </a:r>
                      <a:r>
                        <a:rPr lang="en-US" altLang="zh-TW" dirty="0">
                          <a:solidFill>
                            <a:schemeClr val="tx1"/>
                          </a:solidFill>
                        </a:rPr>
                        <a:t>SD=1.47</a:t>
                      </a:r>
                    </a:p>
                  </a:txBody>
                  <a:tcPr anchor="ctr"/>
                </a:tc>
                <a:extLst>
                  <a:ext uri="{0D108BD9-81ED-4DB2-BD59-A6C34878D82A}">
                    <a16:rowId xmlns:a16="http://schemas.microsoft.com/office/drawing/2014/main" val="879673206"/>
                  </a:ext>
                </a:extLst>
              </a:tr>
              <a:tr h="411026">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M=8.14</a:t>
                      </a:r>
                      <a:r>
                        <a:rPr lang="zh-TW" altLang="en-US" dirty="0">
                          <a:solidFill>
                            <a:schemeClr val="tx1"/>
                          </a:solidFill>
                        </a:rPr>
                        <a:t>，</a:t>
                      </a:r>
                      <a:r>
                        <a:rPr lang="en-US" altLang="zh-TW" dirty="0">
                          <a:solidFill>
                            <a:schemeClr val="tx1"/>
                          </a:solidFill>
                        </a:rPr>
                        <a:t>SD=1.03</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
        <p:nvSpPr>
          <p:cNvPr id="4" name="投影片編號版面配置區 3">
            <a:extLst>
              <a:ext uri="{FF2B5EF4-FFF2-40B4-BE49-F238E27FC236}">
                <a16:creationId xmlns:a16="http://schemas.microsoft.com/office/drawing/2014/main" id="{E56845D4-4DD3-4302-A03A-AC69F4353588}"/>
              </a:ext>
            </a:extLst>
          </p:cNvPr>
          <p:cNvSpPr>
            <a:spLocks noGrp="1"/>
          </p:cNvSpPr>
          <p:nvPr>
            <p:ph type="sldNum" sz="quarter" idx="12"/>
          </p:nvPr>
        </p:nvSpPr>
        <p:spPr/>
        <p:txBody>
          <a:bodyPr/>
          <a:lstStyle/>
          <a:p>
            <a:fld id="{ADB9A16C-9DC4-47BC-86C3-85660D3CFFBD}" type="slidenum">
              <a:rPr lang="zh-TW" altLang="en-US" smtClean="0"/>
              <a:t>22</a:t>
            </a:fld>
            <a:endParaRPr lang="zh-TW" altLang="en-US"/>
          </a:p>
        </p:txBody>
      </p:sp>
    </p:spTree>
    <p:extLst>
      <p:ext uri="{BB962C8B-B14F-4D97-AF65-F5344CB8AC3E}">
        <p14:creationId xmlns:p14="http://schemas.microsoft.com/office/powerpoint/2010/main" val="285823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Result-SAM</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t>在喚起方面：</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200" dirty="0"/>
              <a:t>不同的汽車類型對情緒有顯著影響</a:t>
            </a:r>
            <a:r>
              <a:rPr lang="en-US" altLang="zh-TW" sz="2200" dirty="0"/>
              <a:t>(F (2, 118) = 5.61</a:t>
            </a:r>
            <a:r>
              <a:rPr lang="zh-TW" altLang="en-US" sz="2200" dirty="0"/>
              <a:t>，</a:t>
            </a:r>
            <a:r>
              <a:rPr lang="en-US" altLang="zh-TW" sz="2200" dirty="0"/>
              <a:t>p = 0.01)</a:t>
            </a:r>
            <a:r>
              <a:rPr lang="zh-TW" altLang="en-US" sz="2200" dirty="0"/>
              <a:t>。</a:t>
            </a:r>
            <a:endParaRPr lang="en-US" altLang="zh-TW" sz="2200" dirty="0"/>
          </a:p>
          <a:p>
            <a:pPr marL="0" indent="0">
              <a:lnSpc>
                <a:spcPct val="125000"/>
              </a:lnSpc>
              <a:spcBef>
                <a:spcPts val="300"/>
              </a:spcBef>
              <a:spcAft>
                <a:spcPts val="300"/>
              </a:spcAft>
              <a:buNone/>
            </a:pPr>
            <a:r>
              <a:rPr lang="zh-TW" altLang="en-US" sz="2200" dirty="0"/>
              <a:t>→</a:t>
            </a:r>
            <a:r>
              <a:rPr lang="zh-TW" altLang="en-US" sz="2000" dirty="0"/>
              <a:t>動態</a:t>
            </a:r>
            <a:r>
              <a:rPr lang="en-US" altLang="zh-TW" sz="2000" dirty="0" err="1"/>
              <a:t>eHMI</a:t>
            </a:r>
            <a:r>
              <a:rPr lang="zh-TW" altLang="en-US" sz="2000" dirty="0"/>
              <a:t>自動駕駛汽車明顯高於靜態</a:t>
            </a:r>
            <a:r>
              <a:rPr lang="en-US" altLang="zh-TW" sz="2000" dirty="0" err="1"/>
              <a:t>eHMI</a:t>
            </a:r>
            <a:r>
              <a:rPr lang="zh-TW" altLang="en-US" sz="2000" dirty="0"/>
              <a:t>自動駕駛汽車及非自動駕駛汽車</a:t>
            </a:r>
            <a:endParaRPr lang="zh-TW" altLang="en-US"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grpSp>
        <p:nvGrpSpPr>
          <p:cNvPr id="8" name="群組 7">
            <a:extLst>
              <a:ext uri="{FF2B5EF4-FFF2-40B4-BE49-F238E27FC236}">
                <a16:creationId xmlns:a16="http://schemas.microsoft.com/office/drawing/2014/main" id="{9EFA6AA7-79C8-40A1-85BB-CC253F5E2CFB}"/>
              </a:ext>
            </a:extLst>
          </p:cNvPr>
          <p:cNvGrpSpPr/>
          <p:nvPr/>
        </p:nvGrpSpPr>
        <p:grpSpPr>
          <a:xfrm>
            <a:off x="856661" y="3789152"/>
            <a:ext cx="5738960" cy="1324160"/>
            <a:chOff x="1271440" y="3857414"/>
            <a:chExt cx="5738960" cy="1324160"/>
          </a:xfrm>
        </p:grpSpPr>
        <p:pic>
          <p:nvPicPr>
            <p:cNvPr id="6" name="圖片 5">
              <a:extLst>
                <a:ext uri="{FF2B5EF4-FFF2-40B4-BE49-F238E27FC236}">
                  <a16:creationId xmlns:a16="http://schemas.microsoft.com/office/drawing/2014/main" id="{08F8530C-A08B-423F-92D3-71BFEF258862}"/>
                </a:ext>
              </a:extLst>
            </p:cNvPr>
            <p:cNvPicPr>
              <a:picLocks noChangeAspect="1"/>
            </p:cNvPicPr>
            <p:nvPr/>
          </p:nvPicPr>
          <p:blipFill>
            <a:blip r:embed="rId3"/>
            <a:stretch>
              <a:fillRect/>
            </a:stretch>
          </p:blipFill>
          <p:spPr>
            <a:xfrm>
              <a:off x="1271440" y="3857414"/>
              <a:ext cx="5619554" cy="1324160"/>
            </a:xfrm>
            <a:prstGeom prst="rect">
              <a:avLst/>
            </a:prstGeom>
          </p:spPr>
        </p:pic>
        <p:pic>
          <p:nvPicPr>
            <p:cNvPr id="5" name="圖片 4">
              <a:extLst>
                <a:ext uri="{FF2B5EF4-FFF2-40B4-BE49-F238E27FC236}">
                  <a16:creationId xmlns:a16="http://schemas.microsoft.com/office/drawing/2014/main" id="{ACBE2619-88D1-49FF-B509-F7B09F08B955}"/>
                </a:ext>
              </a:extLst>
            </p:cNvPr>
            <p:cNvPicPr>
              <a:picLocks noChangeAspect="1"/>
            </p:cNvPicPr>
            <p:nvPr/>
          </p:nvPicPr>
          <p:blipFill>
            <a:blip r:embed="rId4"/>
            <a:stretch>
              <a:fillRect/>
            </a:stretch>
          </p:blipFill>
          <p:spPr>
            <a:xfrm>
              <a:off x="1271440" y="4359522"/>
              <a:ext cx="5738960" cy="822052"/>
            </a:xfrm>
            <a:prstGeom prst="rect">
              <a:avLst/>
            </a:prstGeom>
          </p:spPr>
        </p:pic>
      </p:grpSp>
      <p:graphicFrame>
        <p:nvGraphicFramePr>
          <p:cNvPr id="9" name="表格 4">
            <a:extLst>
              <a:ext uri="{FF2B5EF4-FFF2-40B4-BE49-F238E27FC236}">
                <a16:creationId xmlns:a16="http://schemas.microsoft.com/office/drawing/2014/main" id="{DE2401D7-D814-41F6-AD05-5AA38C04ECC4}"/>
              </a:ext>
            </a:extLst>
          </p:cNvPr>
          <p:cNvGraphicFramePr>
            <a:graphicFrameLocks noGrp="1"/>
          </p:cNvGraphicFramePr>
          <p:nvPr>
            <p:extLst>
              <p:ext uri="{D42A27DB-BD31-4B8C-83A1-F6EECF244321}">
                <p14:modId xmlns:p14="http://schemas.microsoft.com/office/powerpoint/2010/main" val="1112897565"/>
              </p:ext>
            </p:extLst>
          </p:nvPr>
        </p:nvGraphicFramePr>
        <p:xfrm>
          <a:off x="6836240" y="3629180"/>
          <a:ext cx="4924247" cy="1644104"/>
        </p:xfrm>
        <a:graphic>
          <a:graphicData uri="http://schemas.openxmlformats.org/drawingml/2006/table">
            <a:tbl>
              <a:tblPr firstRow="1" bandRow="1">
                <a:tableStyleId>{5C22544A-7EE6-4342-B048-85BDC9FD1C3A}</a:tableStyleId>
              </a:tblPr>
              <a:tblGrid>
                <a:gridCol w="2604849">
                  <a:extLst>
                    <a:ext uri="{9D8B030D-6E8A-4147-A177-3AD203B41FA5}">
                      <a16:colId xmlns:a16="http://schemas.microsoft.com/office/drawing/2014/main" val="613040668"/>
                    </a:ext>
                  </a:extLst>
                </a:gridCol>
                <a:gridCol w="2319398">
                  <a:extLst>
                    <a:ext uri="{9D8B030D-6E8A-4147-A177-3AD203B41FA5}">
                      <a16:colId xmlns:a16="http://schemas.microsoft.com/office/drawing/2014/main" val="318083508"/>
                    </a:ext>
                  </a:extLst>
                </a:gridCol>
              </a:tblGrid>
              <a:tr h="411026">
                <a:tc>
                  <a:txBody>
                    <a:bodyPr/>
                    <a:lstStyle/>
                    <a:p>
                      <a:pPr algn="ctr"/>
                      <a:r>
                        <a:rPr lang="zh-TW" altLang="en-US" dirty="0">
                          <a:solidFill>
                            <a:schemeClr val="tx1"/>
                          </a:solidFill>
                        </a:rPr>
                        <a:t>類型</a:t>
                      </a:r>
                    </a:p>
                  </a:txBody>
                  <a:tcPr anchor="ctr"/>
                </a:tc>
                <a:tc>
                  <a:txBody>
                    <a:bodyPr/>
                    <a:lstStyle/>
                    <a:p>
                      <a:pPr algn="ctr"/>
                      <a:r>
                        <a:rPr lang="zh-TW" altLang="en-US" dirty="0">
                          <a:solidFill>
                            <a:schemeClr val="tx1"/>
                          </a:solidFill>
                        </a:rPr>
                        <a:t>分數</a:t>
                      </a:r>
                    </a:p>
                  </a:txBody>
                  <a:tcPr anchor="ctr"/>
                </a:tc>
                <a:extLst>
                  <a:ext uri="{0D108BD9-81ED-4DB2-BD59-A6C34878D82A}">
                    <a16:rowId xmlns:a16="http://schemas.microsoft.com/office/drawing/2014/main" val="2498389551"/>
                  </a:ext>
                </a:extLst>
              </a:tr>
              <a:tr h="411026">
                <a:tc>
                  <a:txBody>
                    <a:bodyPr/>
                    <a:lstStyle/>
                    <a:p>
                      <a:pPr algn="ctr"/>
                      <a:r>
                        <a:rPr lang="zh-TW" altLang="en-US" dirty="0">
                          <a:solidFill>
                            <a:schemeClr val="tx1"/>
                          </a:solidFill>
                        </a:rPr>
                        <a:t>非自動駕駛汽車</a:t>
                      </a:r>
                    </a:p>
                  </a:txBody>
                  <a:tcPr anchor="ctr"/>
                </a:tc>
                <a:tc>
                  <a:txBody>
                    <a:bodyPr/>
                    <a:lstStyle/>
                    <a:p>
                      <a:pPr algn="ctr"/>
                      <a:r>
                        <a:rPr lang="en-US" altLang="zh-TW" dirty="0">
                          <a:solidFill>
                            <a:schemeClr val="tx1"/>
                          </a:solidFill>
                        </a:rPr>
                        <a:t>M=7.33</a:t>
                      </a:r>
                      <a:r>
                        <a:rPr lang="zh-TW" altLang="en-US" dirty="0">
                          <a:solidFill>
                            <a:schemeClr val="tx1"/>
                          </a:solidFill>
                        </a:rPr>
                        <a:t>，</a:t>
                      </a:r>
                      <a:r>
                        <a:rPr lang="en-US" altLang="zh-TW" dirty="0">
                          <a:solidFill>
                            <a:schemeClr val="tx1"/>
                          </a:solidFill>
                        </a:rPr>
                        <a:t>SD=1.47</a:t>
                      </a:r>
                      <a:endParaRPr lang="zh-TW" altLang="en-US" dirty="0">
                        <a:solidFill>
                          <a:schemeClr val="tx1"/>
                        </a:solidFill>
                      </a:endParaRPr>
                    </a:p>
                  </a:txBody>
                  <a:tcPr anchor="ctr"/>
                </a:tc>
                <a:extLst>
                  <a:ext uri="{0D108BD9-81ED-4DB2-BD59-A6C34878D82A}">
                    <a16:rowId xmlns:a16="http://schemas.microsoft.com/office/drawing/2014/main" val="3380586144"/>
                  </a:ext>
                </a:extLst>
              </a:tr>
              <a:tr h="411026">
                <a:tc>
                  <a:txBody>
                    <a:bodyPr/>
                    <a:lstStyle/>
                    <a:p>
                      <a:pPr algn="ctr"/>
                      <a:r>
                        <a:rPr lang="zh-TW" altLang="en-US" dirty="0">
                          <a:solidFill>
                            <a:schemeClr val="tx1"/>
                          </a:solidFill>
                        </a:rPr>
                        <a:t>靜態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M=7.27</a:t>
                      </a:r>
                      <a:r>
                        <a:rPr lang="zh-TW" altLang="en-US" dirty="0">
                          <a:solidFill>
                            <a:schemeClr val="tx1"/>
                          </a:solidFill>
                        </a:rPr>
                        <a:t>，</a:t>
                      </a:r>
                      <a:r>
                        <a:rPr lang="en-US" altLang="zh-TW" dirty="0">
                          <a:solidFill>
                            <a:schemeClr val="tx1"/>
                          </a:solidFill>
                        </a:rPr>
                        <a:t>SD=1.62</a:t>
                      </a:r>
                    </a:p>
                  </a:txBody>
                  <a:tcPr anchor="ctr"/>
                </a:tc>
                <a:extLst>
                  <a:ext uri="{0D108BD9-81ED-4DB2-BD59-A6C34878D82A}">
                    <a16:rowId xmlns:a16="http://schemas.microsoft.com/office/drawing/2014/main" val="879673206"/>
                  </a:ext>
                </a:extLst>
              </a:tr>
              <a:tr h="411026">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M=7.83</a:t>
                      </a:r>
                      <a:r>
                        <a:rPr lang="zh-TW" altLang="en-US" dirty="0">
                          <a:solidFill>
                            <a:schemeClr val="tx1"/>
                          </a:solidFill>
                        </a:rPr>
                        <a:t>，</a:t>
                      </a:r>
                      <a:r>
                        <a:rPr lang="en-US" altLang="zh-TW" dirty="0">
                          <a:solidFill>
                            <a:schemeClr val="tx1"/>
                          </a:solidFill>
                        </a:rPr>
                        <a:t>SD=1.52</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
        <p:nvSpPr>
          <p:cNvPr id="4" name="投影片編號版面配置區 3">
            <a:extLst>
              <a:ext uri="{FF2B5EF4-FFF2-40B4-BE49-F238E27FC236}">
                <a16:creationId xmlns:a16="http://schemas.microsoft.com/office/drawing/2014/main" id="{BD09F9FB-F2C7-420F-A876-72D44B7157D0}"/>
              </a:ext>
            </a:extLst>
          </p:cNvPr>
          <p:cNvSpPr>
            <a:spLocks noGrp="1"/>
          </p:cNvSpPr>
          <p:nvPr>
            <p:ph type="sldNum" sz="quarter" idx="12"/>
          </p:nvPr>
        </p:nvSpPr>
        <p:spPr/>
        <p:txBody>
          <a:bodyPr/>
          <a:lstStyle/>
          <a:p>
            <a:fld id="{ADB9A16C-9DC4-47BC-86C3-85660D3CFFBD}" type="slidenum">
              <a:rPr lang="zh-TW" altLang="en-US" smtClean="0"/>
              <a:t>23</a:t>
            </a:fld>
            <a:endParaRPr lang="zh-TW" altLang="en-US"/>
          </a:p>
        </p:txBody>
      </p:sp>
    </p:spTree>
    <p:extLst>
      <p:ext uri="{BB962C8B-B14F-4D97-AF65-F5344CB8AC3E}">
        <p14:creationId xmlns:p14="http://schemas.microsoft.com/office/powerpoint/2010/main" val="209995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Result-SAM</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在支配方面：</a:t>
            </a:r>
            <a:endParaRPr lang="en-US" altLang="zh-TW" dirty="0"/>
          </a:p>
          <a:p>
            <a:pPr>
              <a:lnSpc>
                <a:spcPct val="125000"/>
              </a:lnSpc>
              <a:spcBef>
                <a:spcPts val="300"/>
              </a:spcBef>
              <a:spcAft>
                <a:spcPts val="300"/>
              </a:spcAft>
              <a:buFont typeface="Arial" panose="020B0604020202020204" pitchFamily="34" charset="0"/>
              <a:buChar char="•"/>
            </a:pPr>
            <a:r>
              <a:rPr lang="zh-TW" altLang="en-US" dirty="0"/>
              <a:t>不同的汽車類型對情緒有顯著影響</a:t>
            </a:r>
            <a:r>
              <a:rPr lang="en-US" altLang="zh-TW" dirty="0"/>
              <a:t>(F (2, 114) = 8.84</a:t>
            </a:r>
            <a:r>
              <a:rPr lang="zh-TW" altLang="en-US" dirty="0"/>
              <a:t>，</a:t>
            </a:r>
            <a:r>
              <a:rPr lang="en-US" altLang="zh-TW" dirty="0"/>
              <a:t>p &lt; 0.001)</a:t>
            </a:r>
            <a:r>
              <a:rPr lang="zh-TW" altLang="en-US" dirty="0"/>
              <a:t>。</a:t>
            </a:r>
            <a:endParaRPr lang="en-US" altLang="zh-TW" dirty="0"/>
          </a:p>
          <a:p>
            <a:pPr marL="0" indent="0">
              <a:lnSpc>
                <a:spcPct val="125000"/>
              </a:lnSpc>
              <a:spcBef>
                <a:spcPts val="300"/>
              </a:spcBef>
              <a:spcAft>
                <a:spcPts val="300"/>
              </a:spcAft>
              <a:buNone/>
            </a:pPr>
            <a:r>
              <a:rPr lang="zh-TW" altLang="en-US" dirty="0"/>
              <a:t>→</a:t>
            </a:r>
            <a:r>
              <a:rPr lang="zh-TW" altLang="en-US" sz="2000" dirty="0"/>
              <a:t>動態</a:t>
            </a:r>
            <a:r>
              <a:rPr lang="en-US" altLang="zh-TW" sz="2000" dirty="0" err="1"/>
              <a:t>eHMI</a:t>
            </a:r>
            <a:r>
              <a:rPr lang="zh-TW" altLang="en-US" sz="2000" dirty="0"/>
              <a:t>自動駕駛汽車明顯高於靜態</a:t>
            </a:r>
            <a:r>
              <a:rPr lang="en-US" altLang="zh-TW" sz="2000" dirty="0" err="1"/>
              <a:t>eHMI</a:t>
            </a:r>
            <a:r>
              <a:rPr lang="zh-TW" altLang="en-US" sz="2000" dirty="0"/>
              <a:t>自動駕駛汽車及非自動駕駛汽車</a:t>
            </a:r>
            <a:endParaRPr lang="zh-TW" altLang="en-US"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grpSp>
        <p:nvGrpSpPr>
          <p:cNvPr id="8" name="群組 7">
            <a:extLst>
              <a:ext uri="{FF2B5EF4-FFF2-40B4-BE49-F238E27FC236}">
                <a16:creationId xmlns:a16="http://schemas.microsoft.com/office/drawing/2014/main" id="{9EFA6AA7-79C8-40A1-85BB-CC253F5E2CFB}"/>
              </a:ext>
            </a:extLst>
          </p:cNvPr>
          <p:cNvGrpSpPr/>
          <p:nvPr/>
        </p:nvGrpSpPr>
        <p:grpSpPr>
          <a:xfrm>
            <a:off x="1036320" y="3857414"/>
            <a:ext cx="5738960" cy="1324160"/>
            <a:chOff x="1271440" y="3857414"/>
            <a:chExt cx="5738960" cy="1324160"/>
          </a:xfrm>
        </p:grpSpPr>
        <p:pic>
          <p:nvPicPr>
            <p:cNvPr id="6" name="圖片 5">
              <a:extLst>
                <a:ext uri="{FF2B5EF4-FFF2-40B4-BE49-F238E27FC236}">
                  <a16:creationId xmlns:a16="http://schemas.microsoft.com/office/drawing/2014/main" id="{08F8530C-A08B-423F-92D3-71BFEF258862}"/>
                </a:ext>
              </a:extLst>
            </p:cNvPr>
            <p:cNvPicPr>
              <a:picLocks noChangeAspect="1"/>
            </p:cNvPicPr>
            <p:nvPr/>
          </p:nvPicPr>
          <p:blipFill>
            <a:blip r:embed="rId3"/>
            <a:stretch>
              <a:fillRect/>
            </a:stretch>
          </p:blipFill>
          <p:spPr>
            <a:xfrm>
              <a:off x="1271440" y="3857414"/>
              <a:ext cx="5619554" cy="1324160"/>
            </a:xfrm>
            <a:prstGeom prst="rect">
              <a:avLst/>
            </a:prstGeom>
          </p:spPr>
        </p:pic>
        <p:pic>
          <p:nvPicPr>
            <p:cNvPr id="5" name="圖片 4">
              <a:extLst>
                <a:ext uri="{FF2B5EF4-FFF2-40B4-BE49-F238E27FC236}">
                  <a16:creationId xmlns:a16="http://schemas.microsoft.com/office/drawing/2014/main" id="{ACBE2619-88D1-49FF-B509-F7B09F08B9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1440" y="4359522"/>
              <a:ext cx="5738960" cy="822052"/>
            </a:xfrm>
            <a:prstGeom prst="rect">
              <a:avLst/>
            </a:prstGeom>
          </p:spPr>
        </p:pic>
      </p:grpSp>
      <p:graphicFrame>
        <p:nvGraphicFramePr>
          <p:cNvPr id="9" name="表格 4">
            <a:extLst>
              <a:ext uri="{FF2B5EF4-FFF2-40B4-BE49-F238E27FC236}">
                <a16:creationId xmlns:a16="http://schemas.microsoft.com/office/drawing/2014/main" id="{72F243A5-AA6A-4706-9A46-35F841F3D5C5}"/>
              </a:ext>
            </a:extLst>
          </p:cNvPr>
          <p:cNvGraphicFramePr>
            <a:graphicFrameLocks noGrp="1"/>
          </p:cNvGraphicFramePr>
          <p:nvPr>
            <p:extLst>
              <p:ext uri="{D42A27DB-BD31-4B8C-83A1-F6EECF244321}">
                <p14:modId xmlns:p14="http://schemas.microsoft.com/office/powerpoint/2010/main" val="1229352934"/>
              </p:ext>
            </p:extLst>
          </p:nvPr>
        </p:nvGraphicFramePr>
        <p:xfrm>
          <a:off x="6836240" y="3629180"/>
          <a:ext cx="4924247" cy="1644104"/>
        </p:xfrm>
        <a:graphic>
          <a:graphicData uri="http://schemas.openxmlformats.org/drawingml/2006/table">
            <a:tbl>
              <a:tblPr firstRow="1" bandRow="1">
                <a:tableStyleId>{5C22544A-7EE6-4342-B048-85BDC9FD1C3A}</a:tableStyleId>
              </a:tblPr>
              <a:tblGrid>
                <a:gridCol w="2604849">
                  <a:extLst>
                    <a:ext uri="{9D8B030D-6E8A-4147-A177-3AD203B41FA5}">
                      <a16:colId xmlns:a16="http://schemas.microsoft.com/office/drawing/2014/main" val="613040668"/>
                    </a:ext>
                  </a:extLst>
                </a:gridCol>
                <a:gridCol w="2319398">
                  <a:extLst>
                    <a:ext uri="{9D8B030D-6E8A-4147-A177-3AD203B41FA5}">
                      <a16:colId xmlns:a16="http://schemas.microsoft.com/office/drawing/2014/main" val="318083508"/>
                    </a:ext>
                  </a:extLst>
                </a:gridCol>
              </a:tblGrid>
              <a:tr h="411026">
                <a:tc>
                  <a:txBody>
                    <a:bodyPr/>
                    <a:lstStyle/>
                    <a:p>
                      <a:pPr algn="ctr"/>
                      <a:r>
                        <a:rPr lang="zh-TW" altLang="en-US" dirty="0">
                          <a:solidFill>
                            <a:schemeClr val="tx1"/>
                          </a:solidFill>
                        </a:rPr>
                        <a:t>類型</a:t>
                      </a:r>
                    </a:p>
                  </a:txBody>
                  <a:tcPr anchor="ctr"/>
                </a:tc>
                <a:tc>
                  <a:txBody>
                    <a:bodyPr/>
                    <a:lstStyle/>
                    <a:p>
                      <a:pPr algn="ctr"/>
                      <a:r>
                        <a:rPr lang="zh-TW" altLang="en-US" dirty="0">
                          <a:solidFill>
                            <a:schemeClr val="tx1"/>
                          </a:solidFill>
                        </a:rPr>
                        <a:t>分數</a:t>
                      </a:r>
                    </a:p>
                  </a:txBody>
                  <a:tcPr anchor="ctr"/>
                </a:tc>
                <a:extLst>
                  <a:ext uri="{0D108BD9-81ED-4DB2-BD59-A6C34878D82A}">
                    <a16:rowId xmlns:a16="http://schemas.microsoft.com/office/drawing/2014/main" val="2498389551"/>
                  </a:ext>
                </a:extLst>
              </a:tr>
              <a:tr h="411026">
                <a:tc>
                  <a:txBody>
                    <a:bodyPr/>
                    <a:lstStyle/>
                    <a:p>
                      <a:pPr algn="ctr"/>
                      <a:r>
                        <a:rPr lang="zh-TW" altLang="en-US" dirty="0">
                          <a:solidFill>
                            <a:schemeClr val="tx1"/>
                          </a:solidFill>
                        </a:rPr>
                        <a:t>非自動駕駛汽車</a:t>
                      </a:r>
                    </a:p>
                  </a:txBody>
                  <a:tcPr anchor="ctr"/>
                </a:tc>
                <a:tc>
                  <a:txBody>
                    <a:bodyPr/>
                    <a:lstStyle/>
                    <a:p>
                      <a:pPr algn="ctr"/>
                      <a:r>
                        <a:rPr lang="en-US" altLang="zh-TW" dirty="0">
                          <a:solidFill>
                            <a:schemeClr val="tx1"/>
                          </a:solidFill>
                        </a:rPr>
                        <a:t>M=7.08</a:t>
                      </a:r>
                      <a:r>
                        <a:rPr lang="zh-TW" altLang="en-US" dirty="0">
                          <a:solidFill>
                            <a:schemeClr val="tx1"/>
                          </a:solidFill>
                        </a:rPr>
                        <a:t>，</a:t>
                      </a:r>
                      <a:r>
                        <a:rPr lang="en-US" altLang="zh-TW" dirty="0">
                          <a:solidFill>
                            <a:schemeClr val="tx1"/>
                          </a:solidFill>
                        </a:rPr>
                        <a:t>SD=1.64</a:t>
                      </a:r>
                      <a:endParaRPr lang="zh-TW" altLang="en-US" dirty="0">
                        <a:solidFill>
                          <a:schemeClr val="tx1"/>
                        </a:solidFill>
                      </a:endParaRPr>
                    </a:p>
                  </a:txBody>
                  <a:tcPr anchor="ctr"/>
                </a:tc>
                <a:extLst>
                  <a:ext uri="{0D108BD9-81ED-4DB2-BD59-A6C34878D82A}">
                    <a16:rowId xmlns:a16="http://schemas.microsoft.com/office/drawing/2014/main" val="3380586144"/>
                  </a:ext>
                </a:extLst>
              </a:tr>
              <a:tr h="411026">
                <a:tc>
                  <a:txBody>
                    <a:bodyPr/>
                    <a:lstStyle/>
                    <a:p>
                      <a:pPr algn="ctr"/>
                      <a:r>
                        <a:rPr lang="zh-TW" altLang="en-US" dirty="0">
                          <a:solidFill>
                            <a:schemeClr val="tx1"/>
                          </a:solidFill>
                        </a:rPr>
                        <a:t>靜態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M=7.11</a:t>
                      </a:r>
                      <a:r>
                        <a:rPr lang="zh-TW" altLang="en-US" dirty="0">
                          <a:solidFill>
                            <a:schemeClr val="tx1"/>
                          </a:solidFill>
                        </a:rPr>
                        <a:t>，</a:t>
                      </a:r>
                      <a:r>
                        <a:rPr lang="en-US" altLang="zh-TW" dirty="0">
                          <a:solidFill>
                            <a:schemeClr val="tx1"/>
                          </a:solidFill>
                        </a:rPr>
                        <a:t>SD=1.67</a:t>
                      </a:r>
                    </a:p>
                  </a:txBody>
                  <a:tcPr anchor="ctr"/>
                </a:tc>
                <a:extLst>
                  <a:ext uri="{0D108BD9-81ED-4DB2-BD59-A6C34878D82A}">
                    <a16:rowId xmlns:a16="http://schemas.microsoft.com/office/drawing/2014/main" val="879673206"/>
                  </a:ext>
                </a:extLst>
              </a:tr>
              <a:tr h="411026">
                <a:tc>
                  <a:txBody>
                    <a:bodyPr/>
                    <a:lstStyle/>
                    <a:p>
                      <a:pPr algn="ctr"/>
                      <a:r>
                        <a:rPr lang="zh-TW" altLang="en-US" dirty="0">
                          <a:solidFill>
                            <a:schemeClr val="tx1"/>
                          </a:solidFill>
                        </a:rPr>
                        <a:t>動態</a:t>
                      </a:r>
                      <a:r>
                        <a:rPr lang="en-US" altLang="zh-TW" dirty="0" err="1">
                          <a:solidFill>
                            <a:schemeClr val="tx1"/>
                          </a:solidFill>
                        </a:rPr>
                        <a:t>eHMI</a:t>
                      </a:r>
                      <a:r>
                        <a:rPr lang="zh-TW" altLang="en-US" dirty="0">
                          <a:solidFill>
                            <a:schemeClr val="tx1"/>
                          </a:solidFill>
                        </a:rPr>
                        <a:t>自動駕駛汽車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M=7.82</a:t>
                      </a:r>
                      <a:r>
                        <a:rPr lang="zh-TW" altLang="en-US" dirty="0">
                          <a:solidFill>
                            <a:schemeClr val="tx1"/>
                          </a:solidFill>
                        </a:rPr>
                        <a:t>，</a:t>
                      </a:r>
                      <a:r>
                        <a:rPr lang="en-US" altLang="zh-TW" dirty="0">
                          <a:solidFill>
                            <a:schemeClr val="tx1"/>
                          </a:solidFill>
                        </a:rPr>
                        <a:t>SD=1.06</a:t>
                      </a:r>
                      <a:endParaRPr lang="zh-TW" altLang="en-US" dirty="0">
                        <a:solidFill>
                          <a:schemeClr val="tx1"/>
                        </a:solidFill>
                      </a:endParaRPr>
                    </a:p>
                  </a:txBody>
                  <a:tcPr anchor="ctr"/>
                </a:tc>
                <a:extLst>
                  <a:ext uri="{0D108BD9-81ED-4DB2-BD59-A6C34878D82A}">
                    <a16:rowId xmlns:a16="http://schemas.microsoft.com/office/drawing/2014/main" val="856841940"/>
                  </a:ext>
                </a:extLst>
              </a:tr>
            </a:tbl>
          </a:graphicData>
        </a:graphic>
      </p:graphicFrame>
      <p:sp>
        <p:nvSpPr>
          <p:cNvPr id="4" name="投影片編號版面配置區 3">
            <a:extLst>
              <a:ext uri="{FF2B5EF4-FFF2-40B4-BE49-F238E27FC236}">
                <a16:creationId xmlns:a16="http://schemas.microsoft.com/office/drawing/2014/main" id="{DF58ADAF-1CF1-4B89-B09B-75612F956C22}"/>
              </a:ext>
            </a:extLst>
          </p:cNvPr>
          <p:cNvSpPr>
            <a:spLocks noGrp="1"/>
          </p:cNvSpPr>
          <p:nvPr>
            <p:ph type="sldNum" sz="quarter" idx="12"/>
          </p:nvPr>
        </p:nvSpPr>
        <p:spPr/>
        <p:txBody>
          <a:bodyPr/>
          <a:lstStyle/>
          <a:p>
            <a:fld id="{ADB9A16C-9DC4-47BC-86C3-85660D3CFFBD}" type="slidenum">
              <a:rPr lang="zh-TW" altLang="en-US" smtClean="0"/>
              <a:t>24</a:t>
            </a:fld>
            <a:endParaRPr lang="zh-TW" altLang="en-US"/>
          </a:p>
        </p:txBody>
      </p:sp>
    </p:spTree>
    <p:extLst>
      <p:ext uri="{BB962C8B-B14F-4D97-AF65-F5344CB8AC3E}">
        <p14:creationId xmlns:p14="http://schemas.microsoft.com/office/powerpoint/2010/main" val="284240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可用性</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三種動態</a:t>
            </a:r>
            <a:r>
              <a:rPr lang="en-US" altLang="zh-TW" dirty="0" err="1"/>
              <a:t>eHMI</a:t>
            </a:r>
            <a:r>
              <a:rPr lang="zh-TW" altLang="en-US" dirty="0"/>
              <a:t>設計之間沒有顯著差異</a:t>
            </a:r>
            <a:r>
              <a:rPr lang="en-US" altLang="zh-TW" dirty="0"/>
              <a:t>(p&gt;0.05)</a:t>
            </a:r>
            <a:r>
              <a:rPr lang="zh-TW" altLang="en-US" dirty="0"/>
              <a:t>。</a:t>
            </a:r>
          </a:p>
        </p:txBody>
      </p:sp>
      <p:pic>
        <p:nvPicPr>
          <p:cNvPr id="5" name="圖片 4">
            <a:extLst>
              <a:ext uri="{FF2B5EF4-FFF2-40B4-BE49-F238E27FC236}">
                <a16:creationId xmlns:a16="http://schemas.microsoft.com/office/drawing/2014/main" id="{1C6138D4-AD01-4067-A6CC-DFD243CDA424}"/>
              </a:ext>
            </a:extLst>
          </p:cNvPr>
          <p:cNvPicPr>
            <a:picLocks noChangeAspect="1"/>
          </p:cNvPicPr>
          <p:nvPr/>
        </p:nvPicPr>
        <p:blipFill>
          <a:blip r:embed="rId3"/>
          <a:stretch>
            <a:fillRect/>
          </a:stretch>
        </p:blipFill>
        <p:spPr>
          <a:xfrm>
            <a:off x="1793148" y="2542375"/>
            <a:ext cx="8605703" cy="2834282"/>
          </a:xfrm>
          <a:prstGeom prst="rect">
            <a:avLst/>
          </a:prstGeom>
        </p:spPr>
      </p:pic>
      <p:sp>
        <p:nvSpPr>
          <p:cNvPr id="4" name="投影片編號版面配置區 3">
            <a:extLst>
              <a:ext uri="{FF2B5EF4-FFF2-40B4-BE49-F238E27FC236}">
                <a16:creationId xmlns:a16="http://schemas.microsoft.com/office/drawing/2014/main" id="{51149A47-1C6A-49BF-BBDC-BF5BAB94E3E5}"/>
              </a:ext>
            </a:extLst>
          </p:cNvPr>
          <p:cNvSpPr>
            <a:spLocks noGrp="1"/>
          </p:cNvSpPr>
          <p:nvPr>
            <p:ph type="sldNum" sz="quarter" idx="12"/>
          </p:nvPr>
        </p:nvSpPr>
        <p:spPr/>
        <p:txBody>
          <a:bodyPr/>
          <a:lstStyle/>
          <a:p>
            <a:fld id="{ADB9A16C-9DC4-47BC-86C3-85660D3CFFBD}" type="slidenum">
              <a:rPr lang="zh-TW" altLang="en-US" smtClean="0"/>
              <a:t>25</a:t>
            </a:fld>
            <a:endParaRPr lang="zh-TW" altLang="en-US"/>
          </a:p>
        </p:txBody>
      </p:sp>
    </p:spTree>
    <p:extLst>
      <p:ext uri="{BB962C8B-B14F-4D97-AF65-F5344CB8AC3E}">
        <p14:creationId xmlns:p14="http://schemas.microsoft.com/office/powerpoint/2010/main" val="87084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 </a:t>
            </a:r>
            <a:r>
              <a:rPr lang="zh-TW" altLang="en-US" sz="2400" dirty="0"/>
              <a:t>此研究探討三個問題：</a:t>
            </a:r>
            <a:endParaRPr lang="en-US" altLang="zh-TW" sz="2400" dirty="0"/>
          </a:p>
          <a:p>
            <a:pPr marL="457200" indent="-457200">
              <a:lnSpc>
                <a:spcPct val="125000"/>
              </a:lnSpc>
              <a:spcBef>
                <a:spcPts val="300"/>
              </a:spcBef>
              <a:spcAft>
                <a:spcPts val="300"/>
              </a:spcAft>
              <a:buFont typeface="+mj-lt"/>
              <a:buAutoNum type="arabicPeriod"/>
            </a:pPr>
            <a:r>
              <a:rPr lang="zh-TW" altLang="en-US" sz="2400" dirty="0"/>
              <a:t>探討行人在自動駕駛與非自動駕駛間行為是否有差異：</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000" dirty="0"/>
              <a:t>結果發現，無論是過馬路的決定時間及確定性，行人面對靜態</a:t>
            </a:r>
            <a:r>
              <a:rPr lang="en-US" altLang="zh-TW" sz="2000" dirty="0" err="1"/>
              <a:t>eHMI</a:t>
            </a:r>
            <a:r>
              <a:rPr lang="zh-TW" altLang="en-US" sz="2000" dirty="0"/>
              <a:t>自動駕駛汽車和非自動駕駛汽車之間沒有顯著差異。</a:t>
            </a:r>
            <a:endParaRPr lang="en-US" altLang="zh-TW" sz="2000" dirty="0"/>
          </a:p>
          <a:p>
            <a:pPr marL="457200" indent="-457200">
              <a:lnSpc>
                <a:spcPct val="125000"/>
              </a:lnSpc>
              <a:spcBef>
                <a:spcPts val="300"/>
              </a:spcBef>
              <a:spcAft>
                <a:spcPts val="300"/>
              </a:spcAft>
              <a:buFont typeface="+mj-lt"/>
              <a:buAutoNum type="arabicPeriod" startAt="2"/>
            </a:pPr>
            <a:r>
              <a:rPr lang="zh-TW" altLang="en-US" sz="2400" dirty="0"/>
              <a:t>探討行人是否透過</a:t>
            </a:r>
            <a:r>
              <a:rPr lang="en-US" altLang="zh-TW" sz="2400" dirty="0" err="1"/>
              <a:t>eHMI</a:t>
            </a:r>
            <a:r>
              <a:rPr lang="zh-TW" altLang="en-US" sz="2400" dirty="0"/>
              <a:t>所傳達的意圖及感知訊息中受益：</a:t>
            </a:r>
            <a:endParaRPr lang="en-US" altLang="zh-TW" sz="2400" dirty="0"/>
          </a:p>
          <a:p>
            <a:pPr lvl="1">
              <a:lnSpc>
                <a:spcPct val="125000"/>
              </a:lnSpc>
              <a:spcBef>
                <a:spcPts val="300"/>
              </a:spcBef>
              <a:spcAft>
                <a:spcPts val="300"/>
              </a:spcAft>
              <a:buFont typeface="Arial" panose="020B0604020202020204" pitchFamily="34" charset="0"/>
              <a:buChar char="•"/>
            </a:pPr>
            <a:r>
              <a:rPr lang="zh-TW" altLang="en-US" sz="2000" dirty="0"/>
              <a:t> 結果發現，在過馬路的決定時間及確定性，動態</a:t>
            </a:r>
            <a:r>
              <a:rPr lang="en-US" altLang="zh-TW" sz="2000" dirty="0" err="1"/>
              <a:t>eHMI</a:t>
            </a:r>
            <a:r>
              <a:rPr lang="zh-TW" altLang="en-US" sz="2000" dirty="0"/>
              <a:t>自動駕駛汽車明顯高於靜態</a:t>
            </a:r>
            <a:r>
              <a:rPr lang="en-US" altLang="zh-TW" sz="2000" dirty="0" err="1"/>
              <a:t>eHMI</a:t>
            </a:r>
            <a:r>
              <a:rPr lang="zh-TW" altLang="en-US" sz="2000" dirty="0"/>
              <a:t>自動駕駛汽車及非自動駕駛汽車。</a:t>
            </a:r>
            <a:endParaRPr lang="en-US" altLang="zh-TW" sz="2000" dirty="0"/>
          </a:p>
          <a:p>
            <a:pPr lvl="1">
              <a:lnSpc>
                <a:spcPct val="125000"/>
              </a:lnSpc>
              <a:spcBef>
                <a:spcPts val="300"/>
              </a:spcBef>
              <a:spcAft>
                <a:spcPts val="300"/>
              </a:spcAft>
              <a:buFont typeface="Arial" panose="020B0604020202020204" pitchFamily="34" charset="0"/>
              <a:buChar char="•"/>
            </a:pPr>
            <a:r>
              <a:rPr lang="zh-TW" altLang="en-US" sz="2000" dirty="0"/>
              <a:t>與</a:t>
            </a:r>
            <a:r>
              <a:rPr lang="en-US" altLang="zh-TW" sz="2000" dirty="0"/>
              <a:t>De </a:t>
            </a:r>
            <a:r>
              <a:rPr lang="en-US" altLang="zh-TW" sz="2000" dirty="0" err="1"/>
              <a:t>Clercq</a:t>
            </a:r>
            <a:r>
              <a:rPr lang="en-US" altLang="zh-TW" sz="2000" dirty="0"/>
              <a:t> et al.</a:t>
            </a:r>
            <a:r>
              <a:rPr lang="zh-TW" altLang="en-US" sz="2000" dirty="0"/>
              <a:t> </a:t>
            </a:r>
            <a:r>
              <a:rPr lang="en-US" altLang="zh-TW" sz="2000" dirty="0"/>
              <a:t>(2019)</a:t>
            </a:r>
            <a:r>
              <a:rPr lang="zh-TW" altLang="en-US" sz="2000" dirty="0"/>
              <a:t>研究結果一致，當動態</a:t>
            </a:r>
            <a:r>
              <a:rPr lang="en-US" altLang="zh-TW" sz="2000" dirty="0" err="1"/>
              <a:t>eHMI</a:t>
            </a:r>
            <a:r>
              <a:rPr lang="zh-TW" altLang="en-US" sz="2000" dirty="0"/>
              <a:t>可用時，有更高的決策可靠性。</a:t>
            </a:r>
            <a:endParaRPr lang="en-US" altLang="zh-TW" sz="2000" dirty="0"/>
          </a:p>
          <a:p>
            <a:pPr lvl="1">
              <a:lnSpc>
                <a:spcPct val="125000"/>
              </a:lnSpc>
              <a:spcBef>
                <a:spcPts val="300"/>
              </a:spcBef>
              <a:spcAft>
                <a:spcPts val="300"/>
              </a:spcAft>
              <a:buFont typeface="Arial" panose="020B0604020202020204" pitchFamily="34" charset="0"/>
              <a:buChar char="•"/>
            </a:pPr>
            <a:endParaRPr lang="en-US" altLang="zh-TW" sz="2000" dirty="0"/>
          </a:p>
          <a:p>
            <a:pPr>
              <a:lnSpc>
                <a:spcPct val="125000"/>
              </a:lnSpc>
              <a:spcBef>
                <a:spcPts val="300"/>
              </a:spcBef>
              <a:spcAft>
                <a:spcPts val="300"/>
              </a:spcAft>
              <a:buFont typeface="Arial" panose="020B0604020202020204" pitchFamily="34" charset="0"/>
              <a:buChar char="•"/>
            </a:pPr>
            <a:endParaRPr lang="zh-TW" altLang="en-US" dirty="0"/>
          </a:p>
        </p:txBody>
      </p:sp>
      <p:sp>
        <p:nvSpPr>
          <p:cNvPr id="4" name="投影片編號版面配置區 3">
            <a:extLst>
              <a:ext uri="{FF2B5EF4-FFF2-40B4-BE49-F238E27FC236}">
                <a16:creationId xmlns:a16="http://schemas.microsoft.com/office/drawing/2014/main" id="{93B750B2-92DB-4735-8F86-8635A2137B3B}"/>
              </a:ext>
            </a:extLst>
          </p:cNvPr>
          <p:cNvSpPr>
            <a:spLocks noGrp="1"/>
          </p:cNvSpPr>
          <p:nvPr>
            <p:ph type="sldNum" sz="quarter" idx="12"/>
          </p:nvPr>
        </p:nvSpPr>
        <p:spPr/>
        <p:txBody>
          <a:bodyPr/>
          <a:lstStyle/>
          <a:p>
            <a:fld id="{ADB9A16C-9DC4-47BC-86C3-85660D3CFFBD}" type="slidenum">
              <a:rPr lang="zh-TW" altLang="en-US" smtClean="0"/>
              <a:t>26</a:t>
            </a:fld>
            <a:endParaRPr lang="zh-TW" altLang="en-US"/>
          </a:p>
        </p:txBody>
      </p:sp>
    </p:spTree>
    <p:extLst>
      <p:ext uri="{BB962C8B-B14F-4D97-AF65-F5344CB8AC3E}">
        <p14:creationId xmlns:p14="http://schemas.microsoft.com/office/powerpoint/2010/main" val="311541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3"/>
            </a:pPr>
            <a:r>
              <a:rPr lang="zh-TW" altLang="en-US" sz="2400" dirty="0"/>
              <a:t>探討</a:t>
            </a:r>
            <a:r>
              <a:rPr lang="en-US" altLang="zh-TW" sz="2400" dirty="0"/>
              <a:t>3</a:t>
            </a:r>
            <a:r>
              <a:rPr lang="zh-TW" altLang="en-US" sz="2400" dirty="0"/>
              <a:t>個動態</a:t>
            </a:r>
            <a:r>
              <a:rPr lang="en-US" altLang="zh-TW" sz="2400" dirty="0" err="1"/>
              <a:t>eHMI</a:t>
            </a:r>
            <a:r>
              <a:rPr lang="zh-TW" altLang="en-US" sz="2400" dirty="0"/>
              <a:t>設計的差別：</a:t>
            </a:r>
            <a:endParaRPr lang="en-US" altLang="zh-TW" sz="2400" dirty="0"/>
          </a:p>
          <a:p>
            <a:pPr>
              <a:lnSpc>
                <a:spcPct val="125000"/>
              </a:lnSpc>
              <a:spcBef>
                <a:spcPts val="300"/>
              </a:spcBef>
              <a:spcAft>
                <a:spcPts val="300"/>
              </a:spcAft>
              <a:buFont typeface="Arial" panose="020B0604020202020204" pitchFamily="34" charset="0"/>
              <a:buChar char="•"/>
            </a:pPr>
            <a:r>
              <a:rPr lang="zh-TW" altLang="en-US" dirty="0"/>
              <a:t>結果發現，三種介面在確定性及過馬路決定時間之間沒有顯著差異；在可用性方面，也沒有顯著差異。</a:t>
            </a:r>
            <a:endParaRPr lang="en-US" altLang="zh-TW" dirty="0"/>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7400BAAD-1AE8-4D5B-9F30-381543578855}"/>
              </a:ext>
            </a:extLst>
          </p:cNvPr>
          <p:cNvSpPr>
            <a:spLocks noGrp="1"/>
          </p:cNvSpPr>
          <p:nvPr>
            <p:ph type="sldNum" sz="quarter" idx="12"/>
          </p:nvPr>
        </p:nvSpPr>
        <p:spPr/>
        <p:txBody>
          <a:bodyPr/>
          <a:lstStyle/>
          <a:p>
            <a:fld id="{ADB9A16C-9DC4-47BC-86C3-85660D3CFFBD}" type="slidenum">
              <a:rPr lang="zh-TW" altLang="en-US" smtClean="0"/>
              <a:t>27</a:t>
            </a:fld>
            <a:endParaRPr lang="zh-TW" altLang="en-US"/>
          </a:p>
        </p:txBody>
      </p:sp>
    </p:spTree>
    <p:extLst>
      <p:ext uri="{BB962C8B-B14F-4D97-AF65-F5344CB8AC3E}">
        <p14:creationId xmlns:p14="http://schemas.microsoft.com/office/powerpoint/2010/main" val="145402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本研究旨在以城市交通環境中過馬路的行人為例，研究不同 </a:t>
            </a:r>
            <a:r>
              <a:rPr lang="en-US" altLang="zh-TW" dirty="0" err="1"/>
              <a:t>eHMI</a:t>
            </a:r>
            <a:r>
              <a:rPr lang="en-US" altLang="zh-TW" dirty="0"/>
              <a:t> </a:t>
            </a:r>
            <a:r>
              <a:rPr lang="zh-TW" altLang="en-US" dirty="0"/>
              <a:t>對自動駕駛汽車與行人之間互動的行為影響。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本研究使用具有不同 </a:t>
            </a:r>
            <a:r>
              <a:rPr lang="en-US" altLang="zh-TW" dirty="0" err="1"/>
              <a:t>eHMI</a:t>
            </a:r>
            <a:r>
              <a:rPr lang="en-US" altLang="zh-TW" dirty="0"/>
              <a:t> </a:t>
            </a:r>
            <a:r>
              <a:rPr lang="zh-TW" altLang="en-US" dirty="0"/>
              <a:t>設計的自動駕駛汽車和非自動駕駛汽車，有使用 </a:t>
            </a:r>
            <a:r>
              <a:rPr lang="en-US" altLang="zh-TW" dirty="0"/>
              <a:t>LED</a:t>
            </a:r>
            <a:r>
              <a:rPr lang="zh-TW" altLang="en-US" dirty="0"/>
              <a:t>燈條和</a:t>
            </a:r>
            <a:r>
              <a:rPr lang="en-US" altLang="zh-TW" dirty="0"/>
              <a:t>/</a:t>
            </a:r>
            <a:r>
              <a:rPr lang="zh-TW" altLang="en-US" dirty="0"/>
              <a:t>或訊號燈。</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結果表明，在過馬路的決策時間及過馬路的確定性，非自動駕駛汽車和具有靜態</a:t>
            </a:r>
            <a:r>
              <a:rPr lang="en-US" altLang="zh-TW" dirty="0" err="1"/>
              <a:t>eHMI</a:t>
            </a:r>
            <a:r>
              <a:rPr lang="zh-TW" altLang="en-US" dirty="0"/>
              <a:t>的自動駕駛汽車之間沒有發現差異。</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與具有靜態 </a:t>
            </a:r>
            <a:r>
              <a:rPr lang="en-US" altLang="zh-TW" dirty="0" err="1"/>
              <a:t>eHMI</a:t>
            </a:r>
            <a:r>
              <a:rPr lang="en-US" altLang="zh-TW" dirty="0"/>
              <a:t> </a:t>
            </a:r>
            <a:r>
              <a:rPr lang="zh-TW" altLang="en-US" dirty="0"/>
              <a:t>或非自動駕駛汽車相比，他們在與具有動態 </a:t>
            </a:r>
            <a:r>
              <a:rPr lang="en-US" altLang="zh-TW" dirty="0" err="1"/>
              <a:t>eHMI</a:t>
            </a:r>
            <a:r>
              <a:rPr lang="en-US" altLang="zh-TW" dirty="0"/>
              <a:t> </a:t>
            </a:r>
            <a:r>
              <a:rPr lang="zh-TW" altLang="en-US" dirty="0"/>
              <a:t>自動駕駛汽車互動時會對自己的決定更加確定，且決定提前過馬路，表示受測者受益於動態 </a:t>
            </a:r>
            <a:r>
              <a:rPr lang="en-US" altLang="zh-TW" dirty="0" err="1"/>
              <a:t>eHMI</a:t>
            </a:r>
            <a:r>
              <a:rPr lang="en-US" altLang="zh-TW" dirty="0"/>
              <a:t> </a:t>
            </a:r>
            <a:r>
              <a:rPr lang="zh-TW" altLang="en-US" dirty="0"/>
              <a:t>的附加訊息。</a:t>
            </a:r>
            <a:endParaRPr lang="en-US" altLang="zh-TW" dirty="0"/>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EC9F13D0-0114-4B2F-9BA2-9704A3749800}"/>
              </a:ext>
            </a:extLst>
          </p:cNvPr>
          <p:cNvSpPr>
            <a:spLocks noGrp="1"/>
          </p:cNvSpPr>
          <p:nvPr>
            <p:ph type="sldNum" sz="quarter" idx="12"/>
          </p:nvPr>
        </p:nvSpPr>
        <p:spPr/>
        <p:txBody>
          <a:bodyPr/>
          <a:lstStyle/>
          <a:p>
            <a:fld id="{ADB9A16C-9DC4-47BC-86C3-85660D3CFFBD}" type="slidenum">
              <a:rPr lang="zh-TW" altLang="en-US" smtClean="0"/>
              <a:t>28</a:t>
            </a:fld>
            <a:endParaRPr lang="zh-TW" altLang="en-US"/>
          </a:p>
        </p:txBody>
      </p:sp>
    </p:spTree>
    <p:extLst>
      <p:ext uri="{BB962C8B-B14F-4D97-AF65-F5344CB8AC3E}">
        <p14:creationId xmlns:p14="http://schemas.microsoft.com/office/powerpoint/2010/main" val="70513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E730A3-4EB3-4DDC-B30F-6C204534608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000C6B6-86F0-4DE8-8667-9CCA87C69138}"/>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39FCFD9D-1B30-47AC-9BBF-B4062629A6AD}"/>
              </a:ext>
            </a:extLst>
          </p:cNvPr>
          <p:cNvSpPr>
            <a:spLocks noGrp="1"/>
          </p:cNvSpPr>
          <p:nvPr>
            <p:ph type="sldNum" sz="quarter" idx="12"/>
          </p:nvPr>
        </p:nvSpPr>
        <p:spPr/>
        <p:txBody>
          <a:bodyPr/>
          <a:lstStyle/>
          <a:p>
            <a:fld id="{ADB9A16C-9DC4-47BC-86C3-85660D3CFFBD}" type="slidenum">
              <a:rPr lang="zh-TW" altLang="en-US" smtClean="0"/>
              <a:pPr/>
              <a:t>29</a:t>
            </a:fld>
            <a:endParaRPr lang="zh-TW" altLang="en-US" dirty="0"/>
          </a:p>
        </p:txBody>
      </p:sp>
    </p:spTree>
    <p:extLst>
      <p:ext uri="{BB962C8B-B14F-4D97-AF65-F5344CB8AC3E}">
        <p14:creationId xmlns:p14="http://schemas.microsoft.com/office/powerpoint/2010/main" val="363371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826889-1C86-447C-8FD1-AB36B10B9429}"/>
              </a:ext>
            </a:extLst>
          </p:cNvPr>
          <p:cNvSpPr>
            <a:spLocks noGrp="1"/>
          </p:cNvSpPr>
          <p:nvPr>
            <p:ph type="title"/>
          </p:nvPr>
        </p:nvSpPr>
        <p:spPr/>
        <p:txBody>
          <a:bodyPr/>
          <a:lstStyle/>
          <a:p>
            <a:r>
              <a:rPr lang="zh-TW" altLang="en-US" dirty="0"/>
              <a:t>觀念性架構</a:t>
            </a:r>
          </a:p>
        </p:txBody>
      </p:sp>
      <p:sp>
        <p:nvSpPr>
          <p:cNvPr id="4" name="矩形: 圓角 3">
            <a:extLst>
              <a:ext uri="{FF2B5EF4-FFF2-40B4-BE49-F238E27FC236}">
                <a16:creationId xmlns:a16="http://schemas.microsoft.com/office/drawing/2014/main" id="{0437D985-BE26-481E-A8BB-00DA81044227}"/>
              </a:ext>
            </a:extLst>
          </p:cNvPr>
          <p:cNvSpPr/>
          <p:nvPr/>
        </p:nvSpPr>
        <p:spPr>
          <a:xfrm>
            <a:off x="2524796" y="3613291"/>
            <a:ext cx="1037063"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年齡</a:t>
            </a:r>
          </a:p>
        </p:txBody>
      </p:sp>
      <p:cxnSp>
        <p:nvCxnSpPr>
          <p:cNvPr id="6" name="直線接點 5">
            <a:extLst>
              <a:ext uri="{FF2B5EF4-FFF2-40B4-BE49-F238E27FC236}">
                <a16:creationId xmlns:a16="http://schemas.microsoft.com/office/drawing/2014/main" id="{40CFB4C5-4425-4D91-BEBF-C7B72A930C3E}"/>
              </a:ext>
            </a:extLst>
          </p:cNvPr>
          <p:cNvCxnSpPr>
            <a:cxnSpLocks/>
            <a:stCxn id="4" idx="1"/>
          </p:cNvCxnSpPr>
          <p:nvPr/>
        </p:nvCxnSpPr>
        <p:spPr>
          <a:xfrm flipH="1">
            <a:off x="1627621" y="4006372"/>
            <a:ext cx="897175" cy="822897"/>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直線接點 6">
            <a:extLst>
              <a:ext uri="{FF2B5EF4-FFF2-40B4-BE49-F238E27FC236}">
                <a16:creationId xmlns:a16="http://schemas.microsoft.com/office/drawing/2014/main" id="{84F9BFCD-EE24-4199-94C4-3EF717FF8B42}"/>
              </a:ext>
            </a:extLst>
          </p:cNvPr>
          <p:cNvCxnSpPr>
            <a:cxnSpLocks/>
            <a:endCxn id="4" idx="1"/>
          </p:cNvCxnSpPr>
          <p:nvPr/>
        </p:nvCxnSpPr>
        <p:spPr>
          <a:xfrm>
            <a:off x="1648179" y="3243658"/>
            <a:ext cx="876617" cy="762714"/>
          </a:xfrm>
          <a:prstGeom prst="line">
            <a:avLst/>
          </a:prstGeom>
          <a:ln w="28575"/>
        </p:spPr>
        <p:style>
          <a:lnRef idx="1">
            <a:schemeClr val="dk1"/>
          </a:lnRef>
          <a:fillRef idx="0">
            <a:schemeClr val="dk1"/>
          </a:fillRef>
          <a:effectRef idx="0">
            <a:schemeClr val="dk1"/>
          </a:effectRef>
          <a:fontRef idx="minor">
            <a:schemeClr val="tx1"/>
          </a:fontRef>
        </p:style>
      </p:cxnSp>
      <p:sp>
        <p:nvSpPr>
          <p:cNvPr id="11" name="矩形: 圓角 10">
            <a:extLst>
              <a:ext uri="{FF2B5EF4-FFF2-40B4-BE49-F238E27FC236}">
                <a16:creationId xmlns:a16="http://schemas.microsoft.com/office/drawing/2014/main" id="{5BEF17F6-F4B5-4125-AB59-C670B0A08CAF}"/>
              </a:ext>
            </a:extLst>
          </p:cNvPr>
          <p:cNvSpPr/>
          <p:nvPr/>
        </p:nvSpPr>
        <p:spPr>
          <a:xfrm>
            <a:off x="219271" y="2926208"/>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老年人</a:t>
            </a:r>
          </a:p>
        </p:txBody>
      </p:sp>
      <p:sp>
        <p:nvSpPr>
          <p:cNvPr id="14" name="矩形: 圓角 13">
            <a:extLst>
              <a:ext uri="{FF2B5EF4-FFF2-40B4-BE49-F238E27FC236}">
                <a16:creationId xmlns:a16="http://schemas.microsoft.com/office/drawing/2014/main" id="{C14061B9-BD6F-4370-ADAF-725723B0066D}"/>
              </a:ext>
            </a:extLst>
          </p:cNvPr>
          <p:cNvSpPr/>
          <p:nvPr/>
        </p:nvSpPr>
        <p:spPr>
          <a:xfrm>
            <a:off x="219271" y="3712370"/>
            <a:ext cx="1406353"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年輕人</a:t>
            </a:r>
          </a:p>
        </p:txBody>
      </p:sp>
      <p:cxnSp>
        <p:nvCxnSpPr>
          <p:cNvPr id="15" name="直線接點 14">
            <a:extLst>
              <a:ext uri="{FF2B5EF4-FFF2-40B4-BE49-F238E27FC236}">
                <a16:creationId xmlns:a16="http://schemas.microsoft.com/office/drawing/2014/main" id="{1A34B763-95F0-4D28-B4D0-0A82F7F2A4D4}"/>
              </a:ext>
            </a:extLst>
          </p:cNvPr>
          <p:cNvCxnSpPr>
            <a:cxnSpLocks/>
          </p:cNvCxnSpPr>
          <p:nvPr/>
        </p:nvCxnSpPr>
        <p:spPr>
          <a:xfrm flipH="1">
            <a:off x="3579819" y="4013966"/>
            <a:ext cx="541207" cy="0"/>
          </a:xfrm>
          <a:prstGeom prst="line">
            <a:avLst/>
          </a:prstGeom>
          <a:ln w="28575"/>
        </p:spPr>
        <p:style>
          <a:lnRef idx="1">
            <a:schemeClr val="dk1"/>
          </a:lnRef>
          <a:fillRef idx="0">
            <a:schemeClr val="dk1"/>
          </a:fillRef>
          <a:effectRef idx="0">
            <a:schemeClr val="dk1"/>
          </a:effectRef>
          <a:fontRef idx="minor">
            <a:schemeClr val="tx1"/>
          </a:fontRef>
        </p:style>
      </p:cxnSp>
      <p:sp>
        <p:nvSpPr>
          <p:cNvPr id="33" name="矩形: 圓角 32">
            <a:extLst>
              <a:ext uri="{FF2B5EF4-FFF2-40B4-BE49-F238E27FC236}">
                <a16:creationId xmlns:a16="http://schemas.microsoft.com/office/drawing/2014/main" id="{ABF4E89C-BD6D-4F63-9792-87D89E71AF46}"/>
              </a:ext>
            </a:extLst>
          </p:cNvPr>
          <p:cNvSpPr/>
          <p:nvPr/>
        </p:nvSpPr>
        <p:spPr>
          <a:xfrm>
            <a:off x="4658236" y="2860114"/>
            <a:ext cx="1729740" cy="62180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傳統汽車</a:t>
            </a:r>
          </a:p>
        </p:txBody>
      </p:sp>
      <p:sp>
        <p:nvSpPr>
          <p:cNvPr id="34" name="矩形: 圓角 33">
            <a:extLst>
              <a:ext uri="{FF2B5EF4-FFF2-40B4-BE49-F238E27FC236}">
                <a16:creationId xmlns:a16="http://schemas.microsoft.com/office/drawing/2014/main" id="{FCF5B79C-29A3-4AF9-A9E9-4F539FB9F941}"/>
              </a:ext>
            </a:extLst>
          </p:cNvPr>
          <p:cNvSpPr/>
          <p:nvPr/>
        </p:nvSpPr>
        <p:spPr>
          <a:xfrm>
            <a:off x="4369605" y="3703064"/>
            <a:ext cx="2423901" cy="62180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自動駕駛汽車</a:t>
            </a:r>
          </a:p>
        </p:txBody>
      </p:sp>
      <p:sp>
        <p:nvSpPr>
          <p:cNvPr id="36" name="矩形: 圓角 35">
            <a:extLst>
              <a:ext uri="{FF2B5EF4-FFF2-40B4-BE49-F238E27FC236}">
                <a16:creationId xmlns:a16="http://schemas.microsoft.com/office/drawing/2014/main" id="{9D443DE4-32A7-40AE-AF7B-EBEFC5A25550}"/>
              </a:ext>
            </a:extLst>
          </p:cNvPr>
          <p:cNvSpPr/>
          <p:nvPr/>
        </p:nvSpPr>
        <p:spPr>
          <a:xfrm>
            <a:off x="4369605" y="4522178"/>
            <a:ext cx="2423901" cy="100726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FF0000"/>
                </a:solidFill>
              </a:rPr>
              <a:t>具有介面</a:t>
            </a:r>
            <a:endParaRPr lang="en-US" altLang="zh-TW" sz="2800" dirty="0">
              <a:solidFill>
                <a:srgbClr val="FF0000"/>
              </a:solidFill>
            </a:endParaRPr>
          </a:p>
          <a:p>
            <a:pPr algn="ctr"/>
            <a:r>
              <a:rPr lang="zh-TW" altLang="en-US" sz="2800" dirty="0">
                <a:solidFill>
                  <a:srgbClr val="FF0000"/>
                </a:solidFill>
              </a:rPr>
              <a:t>自動駕駛汽車</a:t>
            </a:r>
          </a:p>
        </p:txBody>
      </p:sp>
      <p:cxnSp>
        <p:nvCxnSpPr>
          <p:cNvPr id="60" name="直線單箭頭接點 59">
            <a:extLst>
              <a:ext uri="{FF2B5EF4-FFF2-40B4-BE49-F238E27FC236}">
                <a16:creationId xmlns:a16="http://schemas.microsoft.com/office/drawing/2014/main" id="{2DA7D05D-E667-4105-9DA4-BAC2632E7035}"/>
              </a:ext>
            </a:extLst>
          </p:cNvPr>
          <p:cNvCxnSpPr>
            <a:cxnSpLocks/>
          </p:cNvCxnSpPr>
          <p:nvPr/>
        </p:nvCxnSpPr>
        <p:spPr>
          <a:xfrm>
            <a:off x="3776637" y="4013966"/>
            <a:ext cx="3443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66" name="群組 65">
            <a:extLst>
              <a:ext uri="{FF2B5EF4-FFF2-40B4-BE49-F238E27FC236}">
                <a16:creationId xmlns:a16="http://schemas.microsoft.com/office/drawing/2014/main" id="{C07A709F-D97F-4E81-AE0D-411387134794}"/>
              </a:ext>
            </a:extLst>
          </p:cNvPr>
          <p:cNvGrpSpPr/>
          <p:nvPr/>
        </p:nvGrpSpPr>
        <p:grpSpPr>
          <a:xfrm>
            <a:off x="9516110" y="2949656"/>
            <a:ext cx="394819" cy="1970583"/>
            <a:chOff x="7376714" y="3249505"/>
            <a:chExt cx="394819" cy="1970583"/>
          </a:xfrm>
        </p:grpSpPr>
        <p:grpSp>
          <p:nvGrpSpPr>
            <p:cNvPr id="46" name="群組 45">
              <a:extLst>
                <a:ext uri="{FF2B5EF4-FFF2-40B4-BE49-F238E27FC236}">
                  <a16:creationId xmlns:a16="http://schemas.microsoft.com/office/drawing/2014/main" id="{7DDE2D8B-7E99-4884-ABA9-29F771FEED23}"/>
                </a:ext>
              </a:extLst>
            </p:cNvPr>
            <p:cNvGrpSpPr/>
            <p:nvPr/>
          </p:nvGrpSpPr>
          <p:grpSpPr>
            <a:xfrm>
              <a:off x="7376714" y="3249505"/>
              <a:ext cx="344389" cy="929009"/>
              <a:chOff x="4522002" y="2748102"/>
              <a:chExt cx="344389" cy="929009"/>
            </a:xfrm>
          </p:grpSpPr>
          <p:cxnSp>
            <p:nvCxnSpPr>
              <p:cNvPr id="42" name="直線接點 41">
                <a:extLst>
                  <a:ext uri="{FF2B5EF4-FFF2-40B4-BE49-F238E27FC236}">
                    <a16:creationId xmlns:a16="http://schemas.microsoft.com/office/drawing/2014/main" id="{60ED40A0-6A2E-4094-9D13-E8F177FDF866}"/>
                  </a:ext>
                </a:extLst>
              </p:cNvPr>
              <p:cNvCxnSpPr>
                <a:cxnSpLocks/>
              </p:cNvCxnSpPr>
              <p:nvPr/>
            </p:nvCxnSpPr>
            <p:spPr>
              <a:xfrm flipH="1">
                <a:off x="4522002" y="2763516"/>
                <a:ext cx="3443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接點 44">
                <a:extLst>
                  <a:ext uri="{FF2B5EF4-FFF2-40B4-BE49-F238E27FC236}">
                    <a16:creationId xmlns:a16="http://schemas.microsoft.com/office/drawing/2014/main" id="{379B4423-DCD6-4377-87D9-8F975CBF8534}"/>
                  </a:ext>
                </a:extLst>
              </p:cNvPr>
              <p:cNvCxnSpPr>
                <a:cxnSpLocks/>
              </p:cNvCxnSpPr>
              <p:nvPr/>
            </p:nvCxnSpPr>
            <p:spPr>
              <a:xfrm>
                <a:off x="4524421" y="2748102"/>
                <a:ext cx="0" cy="92900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7" name="群組 46">
              <a:extLst>
                <a:ext uri="{FF2B5EF4-FFF2-40B4-BE49-F238E27FC236}">
                  <a16:creationId xmlns:a16="http://schemas.microsoft.com/office/drawing/2014/main" id="{8BD624FE-7ED5-4EFC-8563-D8048DD529F2}"/>
                </a:ext>
              </a:extLst>
            </p:cNvPr>
            <p:cNvGrpSpPr/>
            <p:nvPr/>
          </p:nvGrpSpPr>
          <p:grpSpPr>
            <a:xfrm rot="10800000">
              <a:off x="7376714" y="4178514"/>
              <a:ext cx="394819" cy="1041574"/>
              <a:chOff x="4129603" y="2635537"/>
              <a:chExt cx="394819" cy="1041574"/>
            </a:xfrm>
          </p:grpSpPr>
          <p:cxnSp>
            <p:nvCxnSpPr>
              <p:cNvPr id="48" name="直線接點 47">
                <a:extLst>
                  <a:ext uri="{FF2B5EF4-FFF2-40B4-BE49-F238E27FC236}">
                    <a16:creationId xmlns:a16="http://schemas.microsoft.com/office/drawing/2014/main" id="{F4CD8047-0CE7-4A44-B7B0-028411FD9DC0}"/>
                  </a:ext>
                </a:extLst>
              </p:cNvPr>
              <p:cNvCxnSpPr>
                <a:cxnSpLocks/>
              </p:cNvCxnSpPr>
              <p:nvPr/>
            </p:nvCxnSpPr>
            <p:spPr>
              <a:xfrm rot="10800000" flipV="1">
                <a:off x="4129603" y="2650951"/>
                <a:ext cx="394819"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直線接點 48">
                <a:extLst>
                  <a:ext uri="{FF2B5EF4-FFF2-40B4-BE49-F238E27FC236}">
                    <a16:creationId xmlns:a16="http://schemas.microsoft.com/office/drawing/2014/main" id="{67DC9279-9E5E-4BBB-99E8-9F74C3EB7E46}"/>
                  </a:ext>
                </a:extLst>
              </p:cNvPr>
              <p:cNvCxnSpPr>
                <a:cxnSpLocks/>
              </p:cNvCxnSpPr>
              <p:nvPr/>
            </p:nvCxnSpPr>
            <p:spPr>
              <a:xfrm rot="10800000" flipV="1">
                <a:off x="4522516" y="2635537"/>
                <a:ext cx="1" cy="1041574"/>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63" name="矩形: 圓角 62">
            <a:extLst>
              <a:ext uri="{FF2B5EF4-FFF2-40B4-BE49-F238E27FC236}">
                <a16:creationId xmlns:a16="http://schemas.microsoft.com/office/drawing/2014/main" id="{D208D746-8C7F-43E5-AB31-BF3E9E6EE15D}"/>
              </a:ext>
            </a:extLst>
          </p:cNvPr>
          <p:cNvSpPr/>
          <p:nvPr/>
        </p:nvSpPr>
        <p:spPr>
          <a:xfrm>
            <a:off x="4121026" y="2064129"/>
            <a:ext cx="2903218" cy="374164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800" dirty="0">
                <a:solidFill>
                  <a:schemeClr val="tx1"/>
                </a:solidFill>
              </a:rPr>
              <a:t>車輛類別</a:t>
            </a:r>
          </a:p>
        </p:txBody>
      </p:sp>
      <p:cxnSp>
        <p:nvCxnSpPr>
          <p:cNvPr id="71" name="直線單箭頭接點 70">
            <a:extLst>
              <a:ext uri="{FF2B5EF4-FFF2-40B4-BE49-F238E27FC236}">
                <a16:creationId xmlns:a16="http://schemas.microsoft.com/office/drawing/2014/main" id="{FB670C75-F5AC-4CF2-8ED4-ABD824942BC2}"/>
              </a:ext>
            </a:extLst>
          </p:cNvPr>
          <p:cNvCxnSpPr>
            <a:cxnSpLocks/>
          </p:cNvCxnSpPr>
          <p:nvPr/>
        </p:nvCxnSpPr>
        <p:spPr>
          <a:xfrm>
            <a:off x="7296211" y="3934950"/>
            <a:ext cx="3443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4" name="直線接點 73">
            <a:extLst>
              <a:ext uri="{FF2B5EF4-FFF2-40B4-BE49-F238E27FC236}">
                <a16:creationId xmlns:a16="http://schemas.microsoft.com/office/drawing/2014/main" id="{4717DC89-1152-4B4D-8750-75F3D9710C37}"/>
              </a:ext>
            </a:extLst>
          </p:cNvPr>
          <p:cNvCxnSpPr>
            <a:cxnSpLocks/>
          </p:cNvCxnSpPr>
          <p:nvPr/>
        </p:nvCxnSpPr>
        <p:spPr>
          <a:xfrm flipH="1">
            <a:off x="7024244" y="3934950"/>
            <a:ext cx="541207" cy="0"/>
          </a:xfrm>
          <a:prstGeom prst="line">
            <a:avLst/>
          </a:prstGeom>
          <a:ln w="28575"/>
        </p:spPr>
        <p:style>
          <a:lnRef idx="1">
            <a:schemeClr val="dk1"/>
          </a:lnRef>
          <a:fillRef idx="0">
            <a:schemeClr val="dk1"/>
          </a:fillRef>
          <a:effectRef idx="0">
            <a:schemeClr val="dk1"/>
          </a:effectRef>
          <a:fontRef idx="minor">
            <a:schemeClr val="tx1"/>
          </a:fontRef>
        </p:style>
      </p:cxnSp>
      <p:sp>
        <p:nvSpPr>
          <p:cNvPr id="76" name="矩形: 圓角 75">
            <a:extLst>
              <a:ext uri="{FF2B5EF4-FFF2-40B4-BE49-F238E27FC236}">
                <a16:creationId xmlns:a16="http://schemas.microsoft.com/office/drawing/2014/main" id="{EAE50D4A-A268-469A-B6EF-54F5F6A86BEB}"/>
              </a:ext>
            </a:extLst>
          </p:cNvPr>
          <p:cNvSpPr/>
          <p:nvPr/>
        </p:nvSpPr>
        <p:spPr>
          <a:xfrm>
            <a:off x="7650638" y="3429000"/>
            <a:ext cx="1458715" cy="101189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過馬路行為</a:t>
            </a:r>
          </a:p>
        </p:txBody>
      </p:sp>
      <p:cxnSp>
        <p:nvCxnSpPr>
          <p:cNvPr id="78" name="直線接點 77">
            <a:extLst>
              <a:ext uri="{FF2B5EF4-FFF2-40B4-BE49-F238E27FC236}">
                <a16:creationId xmlns:a16="http://schemas.microsoft.com/office/drawing/2014/main" id="{AD7B31BB-863E-4D3C-A096-A4BF556FAD7D}"/>
              </a:ext>
            </a:extLst>
          </p:cNvPr>
          <p:cNvCxnSpPr>
            <a:cxnSpLocks/>
          </p:cNvCxnSpPr>
          <p:nvPr/>
        </p:nvCxnSpPr>
        <p:spPr>
          <a:xfrm flipH="1">
            <a:off x="9101964" y="3934948"/>
            <a:ext cx="41414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直線接點 80">
            <a:extLst>
              <a:ext uri="{FF2B5EF4-FFF2-40B4-BE49-F238E27FC236}">
                <a16:creationId xmlns:a16="http://schemas.microsoft.com/office/drawing/2014/main" id="{82774463-6199-4FBF-A071-5DF0FA0A05FE}"/>
              </a:ext>
            </a:extLst>
          </p:cNvPr>
          <p:cNvCxnSpPr>
            <a:cxnSpLocks/>
          </p:cNvCxnSpPr>
          <p:nvPr/>
        </p:nvCxnSpPr>
        <p:spPr>
          <a:xfrm flipH="1">
            <a:off x="9464288" y="3934948"/>
            <a:ext cx="414146" cy="0"/>
          </a:xfrm>
          <a:prstGeom prst="line">
            <a:avLst/>
          </a:prstGeom>
          <a:ln w="28575"/>
        </p:spPr>
        <p:style>
          <a:lnRef idx="1">
            <a:schemeClr val="dk1"/>
          </a:lnRef>
          <a:fillRef idx="0">
            <a:schemeClr val="dk1"/>
          </a:fillRef>
          <a:effectRef idx="0">
            <a:schemeClr val="dk1"/>
          </a:effectRef>
          <a:fontRef idx="minor">
            <a:schemeClr val="tx1"/>
          </a:fontRef>
        </p:style>
      </p:cxnSp>
      <p:sp>
        <p:nvSpPr>
          <p:cNvPr id="82" name="矩形: 圓角 81">
            <a:extLst>
              <a:ext uri="{FF2B5EF4-FFF2-40B4-BE49-F238E27FC236}">
                <a16:creationId xmlns:a16="http://schemas.microsoft.com/office/drawing/2014/main" id="{8F7EAEF7-0CBC-4BA8-BFFB-2B1178A55E60}"/>
              </a:ext>
            </a:extLst>
          </p:cNvPr>
          <p:cNvSpPr/>
          <p:nvPr/>
        </p:nvSpPr>
        <p:spPr>
          <a:xfrm>
            <a:off x="9878434" y="2571989"/>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決策時間</a:t>
            </a:r>
          </a:p>
        </p:txBody>
      </p:sp>
      <p:sp>
        <p:nvSpPr>
          <p:cNvPr id="83" name="矩形: 圓角 82">
            <a:extLst>
              <a:ext uri="{FF2B5EF4-FFF2-40B4-BE49-F238E27FC236}">
                <a16:creationId xmlns:a16="http://schemas.microsoft.com/office/drawing/2014/main" id="{3862471F-4751-428A-8CFE-2AD535DC0F07}"/>
              </a:ext>
            </a:extLst>
          </p:cNvPr>
          <p:cNvSpPr/>
          <p:nvPr/>
        </p:nvSpPr>
        <p:spPr>
          <a:xfrm>
            <a:off x="9860499" y="3538707"/>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剩餘時間</a:t>
            </a:r>
          </a:p>
        </p:txBody>
      </p:sp>
      <p:sp>
        <p:nvSpPr>
          <p:cNvPr id="84" name="矩形: 圓角 83">
            <a:extLst>
              <a:ext uri="{FF2B5EF4-FFF2-40B4-BE49-F238E27FC236}">
                <a16:creationId xmlns:a16="http://schemas.microsoft.com/office/drawing/2014/main" id="{53410CA3-BF86-4D16-A7CA-2EC325E3FEE5}"/>
              </a:ext>
            </a:extLst>
          </p:cNvPr>
          <p:cNvSpPr/>
          <p:nvPr/>
        </p:nvSpPr>
        <p:spPr>
          <a:xfrm>
            <a:off x="9878434" y="4496828"/>
            <a:ext cx="1694441" cy="7861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主觀反饋</a:t>
            </a:r>
          </a:p>
        </p:txBody>
      </p:sp>
      <p:sp>
        <p:nvSpPr>
          <p:cNvPr id="3" name="投影片編號版面配置區 2">
            <a:extLst>
              <a:ext uri="{FF2B5EF4-FFF2-40B4-BE49-F238E27FC236}">
                <a16:creationId xmlns:a16="http://schemas.microsoft.com/office/drawing/2014/main" id="{B67E2C1A-10A3-4505-ACC8-BD0BC75E2EE6}"/>
              </a:ext>
            </a:extLst>
          </p:cNvPr>
          <p:cNvSpPr>
            <a:spLocks noGrp="1"/>
          </p:cNvSpPr>
          <p:nvPr>
            <p:ph type="sldNum" sz="quarter" idx="12"/>
          </p:nvPr>
        </p:nvSpPr>
        <p:spPr/>
        <p:txBody>
          <a:bodyPr/>
          <a:lstStyle/>
          <a:p>
            <a:fld id="{ADB9A16C-9DC4-47BC-86C3-85660D3CFFBD}" type="slidenum">
              <a:rPr lang="zh-TW" altLang="en-US" smtClean="0"/>
              <a:t>3</a:t>
            </a:fld>
            <a:endParaRPr lang="zh-TW" altLang="en-US"/>
          </a:p>
        </p:txBody>
      </p:sp>
      <p:sp>
        <p:nvSpPr>
          <p:cNvPr id="37" name="矩形: 圓角 36">
            <a:extLst>
              <a:ext uri="{FF2B5EF4-FFF2-40B4-BE49-F238E27FC236}">
                <a16:creationId xmlns:a16="http://schemas.microsoft.com/office/drawing/2014/main" id="{8F799CFE-F965-4257-BF0D-9AD05BF39747}"/>
              </a:ext>
            </a:extLst>
          </p:cNvPr>
          <p:cNvSpPr/>
          <p:nvPr/>
        </p:nvSpPr>
        <p:spPr>
          <a:xfrm>
            <a:off x="501805" y="4537059"/>
            <a:ext cx="1123818" cy="583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幼童</a:t>
            </a:r>
          </a:p>
        </p:txBody>
      </p:sp>
      <p:cxnSp>
        <p:nvCxnSpPr>
          <p:cNvPr id="38" name="直線接點 37">
            <a:extLst>
              <a:ext uri="{FF2B5EF4-FFF2-40B4-BE49-F238E27FC236}">
                <a16:creationId xmlns:a16="http://schemas.microsoft.com/office/drawing/2014/main" id="{D4F7AA6B-B2B8-4E50-B5CB-7EDA3D363091}"/>
              </a:ext>
            </a:extLst>
          </p:cNvPr>
          <p:cNvCxnSpPr>
            <a:cxnSpLocks/>
            <a:endCxn id="4" idx="1"/>
          </p:cNvCxnSpPr>
          <p:nvPr/>
        </p:nvCxnSpPr>
        <p:spPr>
          <a:xfrm flipV="1">
            <a:off x="1630474" y="4006372"/>
            <a:ext cx="894322" cy="31513"/>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37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394645"/>
          </a:xfrm>
        </p:spPr>
        <p:txBody>
          <a:bodyPr/>
          <a:lstStyle/>
          <a:p>
            <a:pPr>
              <a:lnSpc>
                <a:spcPct val="125000"/>
              </a:lnSpc>
              <a:spcBef>
                <a:spcPts val="300"/>
              </a:spcBef>
              <a:spcAft>
                <a:spcPts val="300"/>
              </a:spcAft>
              <a:buFont typeface="Wingdings" panose="05000000000000000000" pitchFamily="2" charset="2"/>
              <a:buChar char="Ø"/>
            </a:pPr>
            <a:r>
              <a:rPr lang="zh-TW" altLang="en-US" dirty="0"/>
              <a:t>隨著自動駕駛汽車的推出，與其他交通參與者</a:t>
            </a:r>
            <a:r>
              <a:rPr lang="en-US" altLang="zh-TW" dirty="0"/>
              <a:t>(</a:t>
            </a:r>
            <a:r>
              <a:rPr lang="zh-TW" altLang="en-US" dirty="0"/>
              <a:t>行人或自行車</a:t>
            </a:r>
            <a:r>
              <a:rPr lang="en-US" altLang="zh-TW" dirty="0"/>
              <a:t>)</a:t>
            </a:r>
            <a:r>
              <a:rPr lang="zh-TW" altLang="en-US" dirty="0"/>
              <a:t>的溝通，將由人類駕駛員轉為自動駕駛汽車</a:t>
            </a:r>
            <a:r>
              <a:rPr lang="en-US" altLang="zh-TW" dirty="0"/>
              <a:t>(SAE International, 2021</a:t>
            </a:r>
            <a:r>
              <a:rPr lang="zh-TW" altLang="en-US" dirty="0"/>
              <a:t>；</a:t>
            </a:r>
            <a:r>
              <a:rPr lang="en-US" altLang="zh-TW" dirty="0" err="1"/>
              <a:t>Habibovic</a:t>
            </a:r>
            <a:r>
              <a:rPr lang="en-US" altLang="zh-TW" dirty="0"/>
              <a:t> et al., 2019)</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無論是否有人類駕駛員，自動駕駛汽車都需要在交通不順暢的時候跟周圍的其他交通參與者進行溝通</a:t>
            </a:r>
            <a:r>
              <a:rPr lang="en-US" altLang="zh-TW" dirty="0"/>
              <a:t>(</a:t>
            </a:r>
            <a:r>
              <a:rPr lang="en-US" altLang="zh-TW" dirty="0" err="1"/>
              <a:t>Schieben</a:t>
            </a:r>
            <a:r>
              <a:rPr lang="en-US" altLang="zh-TW" dirty="0"/>
              <a:t> et al., 2019)</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目前的交通溝通模式，包括隱式溝通</a:t>
            </a:r>
            <a:r>
              <a:rPr lang="en-US" altLang="zh-TW" dirty="0"/>
              <a:t>(</a:t>
            </a:r>
            <a:r>
              <a:rPr lang="zh-TW" altLang="en-US" dirty="0"/>
              <a:t>減速、車子的位置</a:t>
            </a:r>
            <a:r>
              <a:rPr lang="en-US" altLang="zh-TW" dirty="0"/>
              <a:t>)</a:t>
            </a:r>
            <a:r>
              <a:rPr lang="zh-TW" altLang="en-US" dirty="0"/>
              <a:t>及外部人機介面</a:t>
            </a:r>
            <a:r>
              <a:rPr lang="en-US" altLang="zh-TW" dirty="0"/>
              <a:t>(</a:t>
            </a:r>
            <a:r>
              <a:rPr lang="en-US" altLang="zh-TW" dirty="0" err="1"/>
              <a:t>eHMI</a:t>
            </a:r>
            <a:r>
              <a:rPr lang="en-US" altLang="zh-TW" dirty="0"/>
              <a:t>)</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eHMI</a:t>
            </a:r>
            <a:r>
              <a:rPr lang="zh-TW" altLang="en-US" dirty="0"/>
              <a:t>是由一個連接到車輛的外部接口，這個接口可以傳達明顯的訊號給其他的交通參與者</a:t>
            </a:r>
            <a:r>
              <a:rPr lang="en-US" altLang="zh-TW" dirty="0"/>
              <a:t>(</a:t>
            </a:r>
            <a:r>
              <a:rPr lang="en-US" altLang="zh-TW" dirty="0" err="1"/>
              <a:t>Habibovic</a:t>
            </a:r>
            <a:r>
              <a:rPr lang="zh-TW" altLang="en-US" dirty="0"/>
              <a:t> </a:t>
            </a:r>
            <a:r>
              <a:rPr lang="en-US" altLang="zh-TW" dirty="0"/>
              <a:t>et al., 2019</a:t>
            </a:r>
            <a:r>
              <a:rPr lang="zh-TW" altLang="en-US" dirty="0"/>
              <a:t>；</a:t>
            </a:r>
            <a:r>
              <a:rPr lang="en-US" altLang="zh-TW" dirty="0" err="1"/>
              <a:t>Schieben</a:t>
            </a:r>
            <a:r>
              <a:rPr lang="en-US" altLang="zh-TW" dirty="0"/>
              <a:t> et al., 2019</a:t>
            </a:r>
            <a:r>
              <a:rPr lang="zh-TW" altLang="en-US" dirty="0"/>
              <a:t>；</a:t>
            </a:r>
            <a:r>
              <a:rPr lang="en-US" altLang="zh-TW" dirty="0"/>
              <a:t>de </a:t>
            </a:r>
            <a:r>
              <a:rPr lang="en-US" altLang="zh-TW" dirty="0" err="1"/>
              <a:t>Clercq</a:t>
            </a:r>
            <a:r>
              <a:rPr lang="en-US" altLang="zh-TW" dirty="0"/>
              <a:t> et al., 2019</a:t>
            </a:r>
            <a:r>
              <a:rPr lang="zh-TW" altLang="en-US" dirty="0"/>
              <a:t>；</a:t>
            </a:r>
            <a:r>
              <a:rPr lang="en-US" altLang="zh-TW" dirty="0" err="1"/>
              <a:t>Faas</a:t>
            </a:r>
            <a:r>
              <a:rPr lang="zh-TW" altLang="en-US" dirty="0"/>
              <a:t> </a:t>
            </a:r>
            <a:r>
              <a:rPr lang="en-US" altLang="zh-TW" dirty="0"/>
              <a:t>et al., 2020)</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本研究的目的是調查行人在與具有不同</a:t>
            </a:r>
            <a:r>
              <a:rPr lang="en-US" altLang="zh-TW" dirty="0" err="1"/>
              <a:t>eHMI</a:t>
            </a:r>
            <a:r>
              <a:rPr lang="zh-TW" altLang="en-US" dirty="0"/>
              <a:t>設計的自動駕駛汽車互動時的行為，調查了與自動駕駛汽車互動時行人過馬路之前和過馬路期間的啟動時間和行為。</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E37C9400-5FCE-489A-A7C2-457E2345CC36}"/>
              </a:ext>
            </a:extLst>
          </p:cNvPr>
          <p:cNvSpPr>
            <a:spLocks noGrp="1"/>
          </p:cNvSpPr>
          <p:nvPr>
            <p:ph type="sldNum" sz="quarter" idx="12"/>
          </p:nvPr>
        </p:nvSpPr>
        <p:spPr/>
        <p:txBody>
          <a:bodyPr/>
          <a:lstStyle/>
          <a:p>
            <a:fld id="{ADB9A16C-9DC4-47BC-86C3-85660D3CFFBD}" type="slidenum">
              <a:rPr lang="zh-TW" altLang="en-US" smtClean="0"/>
              <a:t>30</a:t>
            </a:fld>
            <a:endParaRPr lang="zh-TW" altLang="en-US"/>
          </a:p>
        </p:txBody>
      </p:sp>
    </p:spTree>
    <p:extLst>
      <p:ext uri="{BB962C8B-B14F-4D97-AF65-F5344CB8AC3E}">
        <p14:creationId xmlns:p14="http://schemas.microsoft.com/office/powerpoint/2010/main" val="156897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r>
              <a:rPr lang="zh-TW" altLang="en-US" sz="2800" dirty="0"/>
              <a:t>自動駕駛汽車與其他交通參與者的互動</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5"/>
            <a:ext cx="10058400" cy="4602200"/>
          </a:xfrm>
        </p:spPr>
        <p:txBody>
          <a:bodyPr>
            <a:normAutofit fontScale="92500" lnSpcReduction="10000"/>
          </a:bodyPr>
          <a:lstStyle/>
          <a:p>
            <a:pPr>
              <a:lnSpc>
                <a:spcPct val="125000"/>
              </a:lnSpc>
              <a:spcBef>
                <a:spcPts val="300"/>
              </a:spcBef>
              <a:spcAft>
                <a:spcPts val="300"/>
              </a:spcAft>
              <a:buFont typeface="Wingdings" panose="05000000000000000000" pitchFamily="2" charset="2"/>
              <a:buChar char="Ø"/>
            </a:pPr>
            <a:r>
              <a:rPr lang="zh-TW" altLang="en-US" dirty="0"/>
              <a:t>目前與交通相關的死亡和受傷事故數量，超過</a:t>
            </a:r>
            <a:r>
              <a:rPr lang="en-US" altLang="zh-TW" dirty="0"/>
              <a:t>1/3</a:t>
            </a:r>
            <a:r>
              <a:rPr lang="zh-TW" altLang="en-US" dirty="0"/>
              <a:t>是行人與車輛之間互動的</a:t>
            </a:r>
            <a:r>
              <a:rPr lang="en-US" altLang="zh-TW" dirty="0"/>
              <a:t>(Lee</a:t>
            </a:r>
            <a:r>
              <a:rPr lang="zh-TW" altLang="en-US" dirty="0"/>
              <a:t> </a:t>
            </a:r>
            <a:r>
              <a:rPr lang="en-US" altLang="zh-TW" dirty="0"/>
              <a:t>et al., 2020</a:t>
            </a:r>
            <a:r>
              <a:rPr lang="zh-TW" altLang="en-US" dirty="0"/>
              <a:t>；</a:t>
            </a:r>
            <a:r>
              <a:rPr lang="en-US" altLang="zh-TW" dirty="0"/>
              <a:t>World Health Organization, 2018)</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有學者指出，自動駕駛汽車是需要有充分的溝通訊息是重要的，特別是對於弱勢道路使用者，如：行人，以維持交通的平衡</a:t>
            </a:r>
            <a:r>
              <a:rPr lang="en-US" altLang="zh-TW" dirty="0"/>
              <a:t>(</a:t>
            </a:r>
            <a:r>
              <a:rPr lang="en-US" altLang="zh-TW" dirty="0" err="1"/>
              <a:t>Stanciu</a:t>
            </a:r>
            <a:r>
              <a:rPr lang="zh-TW" altLang="en-US" dirty="0"/>
              <a:t> </a:t>
            </a:r>
            <a:r>
              <a:rPr lang="en-US" altLang="zh-TW" dirty="0"/>
              <a:t>et al.,</a:t>
            </a:r>
            <a:r>
              <a:rPr lang="zh-TW" altLang="en-US" dirty="0"/>
              <a:t> </a:t>
            </a:r>
            <a:r>
              <a:rPr lang="en-US" altLang="zh-TW" dirty="0"/>
              <a:t>2018)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一般來說，人類在交通中使用不同的方式進行溝通及互動，可以分為以下幾類</a:t>
            </a:r>
            <a:r>
              <a:rPr lang="en-US" altLang="zh-TW" dirty="0"/>
              <a:t>(</a:t>
            </a:r>
            <a:r>
              <a:rPr lang="en-US" altLang="zh-TW" dirty="0" err="1"/>
              <a:t>Schieben</a:t>
            </a:r>
            <a:r>
              <a:rPr lang="en-US" altLang="zh-TW" dirty="0"/>
              <a:t> </a:t>
            </a:r>
            <a:r>
              <a:rPr lang="zh-TW" altLang="en-US" dirty="0"/>
              <a:t> </a:t>
            </a:r>
            <a:r>
              <a:rPr lang="en-US" altLang="zh-TW" dirty="0" err="1"/>
              <a:t>etal</a:t>
            </a:r>
            <a:r>
              <a:rPr lang="en-US" altLang="zh-TW" dirty="0"/>
              <a:t>., 2019</a:t>
            </a:r>
            <a:r>
              <a:rPr lang="zh-TW" altLang="en-US" dirty="0"/>
              <a:t>；</a:t>
            </a:r>
            <a:r>
              <a:rPr lang="en-US" altLang="zh-TW" dirty="0"/>
              <a:t> </a:t>
            </a:r>
            <a:r>
              <a:rPr lang="en-US" altLang="zh-TW" dirty="0" err="1"/>
              <a:t>Stanciu</a:t>
            </a:r>
            <a:r>
              <a:rPr lang="en-US" altLang="zh-TW" dirty="0"/>
              <a:t> et al., 2018)</a:t>
            </a:r>
            <a:r>
              <a:rPr lang="zh-TW" altLang="en-US" dirty="0"/>
              <a:t>：</a:t>
            </a:r>
            <a:endParaRPr lang="en-US" altLang="zh-TW" dirty="0"/>
          </a:p>
          <a:p>
            <a:pPr lvl="1">
              <a:lnSpc>
                <a:spcPct val="125000"/>
              </a:lnSpc>
              <a:spcBef>
                <a:spcPts val="300"/>
              </a:spcBef>
              <a:spcAft>
                <a:spcPts val="300"/>
              </a:spcAft>
              <a:buFont typeface="Arial" panose="020B0604020202020204" pitchFamily="34" charset="0"/>
              <a:buChar char="•"/>
            </a:pPr>
            <a:r>
              <a:rPr lang="zh-TW" altLang="en-US" sz="2000" dirty="0"/>
              <a:t>隱藏線索：不直接將訊息傳達給接收者，意味著訊息的內容不明顯，如：車子煞車</a:t>
            </a:r>
            <a:r>
              <a:rPr lang="en-US" altLang="zh-TW" sz="2000" dirty="0"/>
              <a:t>(</a:t>
            </a:r>
            <a:r>
              <a:rPr lang="en-US" altLang="zh-TW" sz="2000" dirty="0" err="1"/>
              <a:t>Beggiato</a:t>
            </a:r>
            <a:r>
              <a:rPr lang="en-US" altLang="zh-TW" sz="2000" dirty="0"/>
              <a:t> et al., 2018)</a:t>
            </a:r>
            <a:r>
              <a:rPr lang="zh-TW" altLang="en-US" sz="2000" dirty="0"/>
              <a:t>。</a:t>
            </a:r>
            <a:endParaRPr lang="en-US" altLang="zh-TW" sz="2000" dirty="0"/>
          </a:p>
          <a:p>
            <a:pPr lvl="1">
              <a:lnSpc>
                <a:spcPct val="125000"/>
              </a:lnSpc>
              <a:spcBef>
                <a:spcPts val="300"/>
              </a:spcBef>
              <a:spcAft>
                <a:spcPts val="300"/>
              </a:spcAft>
              <a:buFont typeface="Arial" panose="020B0604020202020204" pitchFamily="34" charset="0"/>
              <a:buChar char="•"/>
            </a:pPr>
            <a:r>
              <a:rPr lang="zh-TW" altLang="en-US" sz="2000" dirty="0"/>
              <a:t>顯示線索：直接將訊息傳達給接收者，如：手勢、方向燈</a:t>
            </a:r>
            <a:r>
              <a:rPr lang="en-US" altLang="zh-TW" sz="2000" dirty="0"/>
              <a:t>(Markkula et al., 2020)</a:t>
            </a:r>
            <a:r>
              <a:rPr lang="zh-TW" altLang="en-US" sz="2000" dirty="0"/>
              <a:t>。</a:t>
            </a:r>
            <a:endParaRPr lang="en-US" altLang="zh-TW" sz="2000" dirty="0"/>
          </a:p>
          <a:p>
            <a:pPr>
              <a:lnSpc>
                <a:spcPct val="125000"/>
              </a:lnSpc>
              <a:spcBef>
                <a:spcPts val="300"/>
              </a:spcBef>
              <a:spcAft>
                <a:spcPts val="300"/>
              </a:spcAft>
              <a:buFont typeface="Wingdings" panose="05000000000000000000" pitchFamily="2" charset="2"/>
              <a:buChar char="Ø"/>
            </a:pPr>
            <a:r>
              <a:rPr lang="zh-TW" altLang="en-US" dirty="0"/>
              <a:t>有學者研究行人在過馬路時與傳統手動汽車互動時的行為，結果發現，行人主要使用隱藏訊號</a:t>
            </a:r>
            <a:r>
              <a:rPr lang="en-US" altLang="zh-TW" dirty="0"/>
              <a:t>(</a:t>
            </a:r>
            <a:r>
              <a:rPr lang="zh-TW" altLang="en-US" dirty="0"/>
              <a:t>煞車、車輛位置</a:t>
            </a:r>
            <a:r>
              <a:rPr lang="en-US" altLang="zh-TW" dirty="0"/>
              <a:t>)</a:t>
            </a:r>
            <a:r>
              <a:rPr lang="zh-TW" altLang="en-US" dirty="0"/>
              <a:t>來決定他們是否可以過馬路，很少與駕駛者直接互動</a:t>
            </a:r>
            <a:r>
              <a:rPr lang="en-US" altLang="zh-TW" dirty="0"/>
              <a:t>(</a:t>
            </a:r>
            <a:r>
              <a:rPr lang="en-US" altLang="zh-TW" dirty="0" err="1"/>
              <a:t>Dey&amp;Terken</a:t>
            </a:r>
            <a:r>
              <a:rPr lang="en-US" altLang="zh-TW" dirty="0"/>
              <a:t>, 2017</a:t>
            </a:r>
            <a:r>
              <a:rPr lang="zh-TW" altLang="en-US" dirty="0"/>
              <a:t>；</a:t>
            </a:r>
            <a:r>
              <a:rPr lang="en-US" altLang="zh-TW" dirty="0"/>
              <a:t> Lee et al., 2020)</a:t>
            </a:r>
            <a:r>
              <a:rPr lang="zh-TW" altLang="en-US" dirty="0"/>
              <a:t>。</a:t>
            </a:r>
            <a:endParaRPr lang="en-US" altLang="zh-TW" dirty="0"/>
          </a:p>
          <a:p>
            <a:pPr marL="0" indent="0">
              <a:lnSpc>
                <a:spcPct val="125000"/>
              </a:lnSpc>
              <a:spcBef>
                <a:spcPts val="300"/>
              </a:spcBef>
              <a:spcAft>
                <a:spcPts val="300"/>
              </a:spcAft>
              <a:buNone/>
            </a:pPr>
            <a:endParaRPr lang="en-US" altLang="zh-TW" dirty="0"/>
          </a:p>
        </p:txBody>
      </p:sp>
      <p:sp>
        <p:nvSpPr>
          <p:cNvPr id="4" name="投影片編號版面配置區 3">
            <a:extLst>
              <a:ext uri="{FF2B5EF4-FFF2-40B4-BE49-F238E27FC236}">
                <a16:creationId xmlns:a16="http://schemas.microsoft.com/office/drawing/2014/main" id="{8DD36732-3505-4CF6-8AA0-0B0436C1DF61}"/>
              </a:ext>
            </a:extLst>
          </p:cNvPr>
          <p:cNvSpPr>
            <a:spLocks noGrp="1"/>
          </p:cNvSpPr>
          <p:nvPr>
            <p:ph type="sldNum" sz="quarter" idx="12"/>
          </p:nvPr>
        </p:nvSpPr>
        <p:spPr/>
        <p:txBody>
          <a:bodyPr/>
          <a:lstStyle/>
          <a:p>
            <a:fld id="{ADB9A16C-9DC4-47BC-86C3-85660D3CFFBD}" type="slidenum">
              <a:rPr lang="zh-TW" altLang="en-US" smtClean="0"/>
              <a:t>31</a:t>
            </a:fld>
            <a:endParaRPr lang="zh-TW" altLang="en-US"/>
          </a:p>
        </p:txBody>
      </p:sp>
    </p:spTree>
    <p:extLst>
      <p:ext uri="{BB962C8B-B14F-4D97-AF65-F5344CB8AC3E}">
        <p14:creationId xmlns:p14="http://schemas.microsoft.com/office/powerpoint/2010/main" val="219713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r>
              <a:rPr lang="en-US" altLang="zh-TW" dirty="0" err="1"/>
              <a:t>eHMI</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自動駕駛汽車可以使用</a:t>
            </a:r>
            <a:r>
              <a:rPr lang="en-US" altLang="zh-TW" dirty="0" err="1"/>
              <a:t>eHMI</a:t>
            </a:r>
            <a:r>
              <a:rPr lang="zh-TW" altLang="en-US" dirty="0"/>
              <a:t>作為溝通工具，以滿足與其他交通參與者進行順利的互動。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根據</a:t>
            </a:r>
            <a:r>
              <a:rPr lang="en-US" altLang="zh-TW" dirty="0" err="1"/>
              <a:t>Schieben</a:t>
            </a:r>
            <a:r>
              <a:rPr lang="en-US" altLang="zh-TW" dirty="0"/>
              <a:t> et al.</a:t>
            </a:r>
            <a:r>
              <a:rPr lang="zh-TW" altLang="en-US" dirty="0"/>
              <a:t> </a:t>
            </a:r>
            <a:r>
              <a:rPr lang="en-US" altLang="zh-TW" dirty="0"/>
              <a:t>(2019)</a:t>
            </a:r>
            <a:r>
              <a:rPr lang="zh-TW" altLang="en-US" dirty="0"/>
              <a:t>的說法，</a:t>
            </a:r>
            <a:r>
              <a:rPr lang="en-US" altLang="zh-TW" dirty="0" err="1"/>
              <a:t>eHMI</a:t>
            </a:r>
            <a:r>
              <a:rPr lang="zh-TW" altLang="en-US" dirty="0"/>
              <a:t>所呈現的訊號內容可以分為四個類別：</a:t>
            </a:r>
            <a:endParaRPr lang="en-US" altLang="zh-TW" dirty="0"/>
          </a:p>
          <a:p>
            <a:pPr marL="457200" indent="-457200">
              <a:lnSpc>
                <a:spcPct val="125000"/>
              </a:lnSpc>
              <a:spcBef>
                <a:spcPts val="300"/>
              </a:spcBef>
              <a:spcAft>
                <a:spcPts val="300"/>
              </a:spcAft>
              <a:buFont typeface="+mj-lt"/>
              <a:buAutoNum type="arabicPeriod"/>
            </a:pPr>
            <a:r>
              <a:rPr lang="zh-TW" altLang="en-US" dirty="0"/>
              <a:t>其他交通參與者瞭解自動駕駛汽車目前的狀態</a:t>
            </a:r>
            <a:endParaRPr lang="en-US" altLang="zh-TW" dirty="0"/>
          </a:p>
          <a:p>
            <a:pPr marL="457200" indent="-457200">
              <a:lnSpc>
                <a:spcPct val="125000"/>
              </a:lnSpc>
              <a:spcBef>
                <a:spcPts val="300"/>
              </a:spcBef>
              <a:spcAft>
                <a:spcPts val="300"/>
              </a:spcAft>
              <a:buFont typeface="+mj-lt"/>
              <a:buAutoNum type="arabicPeriod"/>
            </a:pPr>
            <a:r>
              <a:rPr lang="zh-TW" altLang="en-US" dirty="0"/>
              <a:t>使交通參與者能夠預測自動駕駛汽車即將要採取的行動</a:t>
            </a:r>
            <a:endParaRPr lang="en-US" altLang="zh-TW" dirty="0"/>
          </a:p>
          <a:p>
            <a:pPr marL="457200" indent="-457200">
              <a:lnSpc>
                <a:spcPct val="125000"/>
              </a:lnSpc>
              <a:spcBef>
                <a:spcPts val="300"/>
              </a:spcBef>
              <a:spcAft>
                <a:spcPts val="300"/>
              </a:spcAft>
              <a:buFont typeface="+mj-lt"/>
              <a:buAutoNum type="arabicPeriod"/>
            </a:pPr>
            <a:r>
              <a:rPr lang="zh-TW" altLang="en-US" dirty="0"/>
              <a:t>自動駕駛汽車對環境的感知</a:t>
            </a:r>
            <a:endParaRPr lang="en-US" altLang="zh-TW" dirty="0"/>
          </a:p>
          <a:p>
            <a:pPr marL="457200" indent="-457200">
              <a:lnSpc>
                <a:spcPct val="125000"/>
              </a:lnSpc>
              <a:spcBef>
                <a:spcPts val="300"/>
              </a:spcBef>
              <a:spcAft>
                <a:spcPts val="300"/>
              </a:spcAft>
              <a:buFont typeface="+mj-lt"/>
              <a:buAutoNum type="arabicPeriod"/>
            </a:pPr>
            <a:r>
              <a:rPr lang="zh-TW" altLang="en-US" dirty="0"/>
              <a:t>自動駕駛汽車是否可以做為協助溝通的訊息</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Bartels</a:t>
            </a:r>
            <a:r>
              <a:rPr lang="zh-TW" altLang="en-US" dirty="0"/>
              <a:t> </a:t>
            </a:r>
            <a:r>
              <a:rPr lang="en-US" altLang="zh-TW" dirty="0"/>
              <a:t>&amp;</a:t>
            </a:r>
            <a:r>
              <a:rPr lang="zh-TW" altLang="en-US" dirty="0"/>
              <a:t> </a:t>
            </a:r>
            <a:r>
              <a:rPr lang="en-US" altLang="zh-TW" dirty="0" err="1"/>
              <a:t>Liers</a:t>
            </a:r>
            <a:r>
              <a:rPr lang="en-US" altLang="zh-TW" dirty="0"/>
              <a:t>, (2014)</a:t>
            </a:r>
            <a:r>
              <a:rPr lang="zh-TW" altLang="en-US" dirty="0"/>
              <a:t>強調</a:t>
            </a:r>
            <a:r>
              <a:rPr lang="en-US" altLang="zh-TW" dirty="0" err="1"/>
              <a:t>eHMI</a:t>
            </a:r>
            <a:r>
              <a:rPr lang="zh-TW" altLang="en-US" dirty="0"/>
              <a:t>不僅應顯示車子自動化的等級，還應該要傳達有關自動駕駛汽車的感知和意圖的訊息。</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sp>
        <p:nvSpPr>
          <p:cNvPr id="4" name="投影片編號版面配置區 3">
            <a:extLst>
              <a:ext uri="{FF2B5EF4-FFF2-40B4-BE49-F238E27FC236}">
                <a16:creationId xmlns:a16="http://schemas.microsoft.com/office/drawing/2014/main" id="{046ADC67-BACD-46DD-AB53-EB77BB0866A4}"/>
              </a:ext>
            </a:extLst>
          </p:cNvPr>
          <p:cNvSpPr>
            <a:spLocks noGrp="1"/>
          </p:cNvSpPr>
          <p:nvPr>
            <p:ph type="sldNum" sz="quarter" idx="12"/>
          </p:nvPr>
        </p:nvSpPr>
        <p:spPr/>
        <p:txBody>
          <a:bodyPr/>
          <a:lstStyle/>
          <a:p>
            <a:fld id="{ADB9A16C-9DC4-47BC-86C3-85660D3CFFBD}" type="slidenum">
              <a:rPr lang="zh-TW" altLang="en-US" smtClean="0"/>
              <a:t>32</a:t>
            </a:fld>
            <a:endParaRPr lang="zh-TW" altLang="en-US"/>
          </a:p>
        </p:txBody>
      </p:sp>
    </p:spTree>
    <p:extLst>
      <p:ext uri="{BB962C8B-B14F-4D97-AF65-F5344CB8AC3E}">
        <p14:creationId xmlns:p14="http://schemas.microsoft.com/office/powerpoint/2010/main" val="1697167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r>
              <a:rPr lang="en-US" altLang="zh-TW" sz="4000" dirty="0" err="1"/>
              <a:t>eHMI</a:t>
            </a:r>
            <a:r>
              <a:rPr lang="zh-TW" altLang="en-US" sz="4000" dirty="0"/>
              <a:t>對其他交通參與者的影響</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de </a:t>
            </a:r>
            <a:r>
              <a:rPr lang="en-US" altLang="zh-TW" dirty="0" err="1"/>
              <a:t>Clercq</a:t>
            </a:r>
            <a:r>
              <a:rPr lang="zh-TW" altLang="en-US" dirty="0"/>
              <a:t> </a:t>
            </a:r>
            <a:r>
              <a:rPr lang="en-US" altLang="zh-TW" dirty="0"/>
              <a:t>et al. (2019)</a:t>
            </a:r>
            <a:r>
              <a:rPr lang="zh-TW" altLang="en-US" dirty="0"/>
              <a:t>研究指出，動態的</a:t>
            </a:r>
            <a:r>
              <a:rPr lang="en-US" altLang="zh-TW" dirty="0" err="1"/>
              <a:t>eHMI</a:t>
            </a:r>
            <a:r>
              <a:rPr lang="zh-TW" altLang="en-US" dirty="0"/>
              <a:t>能夠越早傳達自動駕駛汽車的減速狀況，受測者越早安全過馬路。</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Mitman</a:t>
            </a:r>
            <a:r>
              <a:rPr lang="en-US" altLang="zh-TW" dirty="0"/>
              <a:t>, Ragland, and </a:t>
            </a:r>
            <a:r>
              <a:rPr lang="en-US" altLang="zh-TW" dirty="0" err="1"/>
              <a:t>Zegeer</a:t>
            </a:r>
            <a:r>
              <a:rPr lang="en-US" altLang="zh-TW" dirty="0"/>
              <a:t> (2008)</a:t>
            </a:r>
            <a:r>
              <a:rPr lang="zh-TW" altLang="en-US" dirty="0"/>
              <a:t>研究表明，與普通的行人穿越道相比，行人在沒有任何標記的行人穿越道傾向於更頻繁的檢查交通。</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這一項研究得到</a:t>
            </a:r>
            <a:r>
              <a:rPr lang="en-US" altLang="zh-TW" dirty="0"/>
              <a:t>Knoblauch, </a:t>
            </a:r>
            <a:r>
              <a:rPr lang="en-US" altLang="zh-TW" dirty="0" err="1"/>
              <a:t>Nitzburg</a:t>
            </a:r>
            <a:r>
              <a:rPr lang="en-US" altLang="zh-TW" dirty="0"/>
              <a:t>, and Seifert</a:t>
            </a:r>
            <a:r>
              <a:rPr lang="zh-TW" altLang="en-US" dirty="0"/>
              <a:t> </a:t>
            </a:r>
            <a:r>
              <a:rPr lang="en-US" altLang="zh-TW" dirty="0"/>
              <a:t>(2001)</a:t>
            </a:r>
            <a:r>
              <a:rPr lang="zh-TW" altLang="en-US" dirty="0"/>
              <a:t>，他們表明行人在過馬路時會有更多的凝視狀況，而不是在路邊等候。</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Kitazaki</a:t>
            </a:r>
            <a:r>
              <a:rPr lang="zh-TW" altLang="en-US" dirty="0"/>
              <a:t> </a:t>
            </a:r>
            <a:r>
              <a:rPr lang="en-US" altLang="zh-TW" dirty="0"/>
              <a:t>and Daimon</a:t>
            </a:r>
            <a:r>
              <a:rPr lang="zh-TW" altLang="en-US" dirty="0"/>
              <a:t> </a:t>
            </a:r>
            <a:r>
              <a:rPr lang="en-US" altLang="zh-TW" dirty="0"/>
              <a:t>(2018)</a:t>
            </a:r>
            <a:r>
              <a:rPr lang="zh-TW" altLang="en-US" dirty="0"/>
              <a:t>進行一項研究，他們透過注視檢查的頻率來調查</a:t>
            </a:r>
            <a:r>
              <a:rPr lang="en-US" altLang="zh-TW" dirty="0" err="1"/>
              <a:t>eHMI</a:t>
            </a:r>
            <a:r>
              <a:rPr lang="zh-TW" altLang="en-US" dirty="0"/>
              <a:t>對行人過馬路行為的影響，結果表明，與使用靜態</a:t>
            </a:r>
            <a:r>
              <a:rPr lang="en-US" altLang="zh-TW" dirty="0" err="1"/>
              <a:t>eHMI</a:t>
            </a:r>
            <a:r>
              <a:rPr lang="zh-TW" altLang="en-US" dirty="0"/>
              <a:t>相比，遇到動態</a:t>
            </a:r>
            <a:r>
              <a:rPr lang="en-US" altLang="zh-TW" dirty="0" err="1"/>
              <a:t>eHMI</a:t>
            </a:r>
            <a:r>
              <a:rPr lang="zh-TW" altLang="en-US" dirty="0"/>
              <a:t>的行人更傾向於檢查交通。</a:t>
            </a:r>
            <a:endParaRPr lang="en-US" altLang="zh-TW" dirty="0"/>
          </a:p>
        </p:txBody>
      </p:sp>
      <p:sp>
        <p:nvSpPr>
          <p:cNvPr id="4" name="投影片編號版面配置區 3">
            <a:extLst>
              <a:ext uri="{FF2B5EF4-FFF2-40B4-BE49-F238E27FC236}">
                <a16:creationId xmlns:a16="http://schemas.microsoft.com/office/drawing/2014/main" id="{70843D79-98B2-4FE7-ACFA-3A7726B7FEB9}"/>
              </a:ext>
            </a:extLst>
          </p:cNvPr>
          <p:cNvSpPr>
            <a:spLocks noGrp="1"/>
          </p:cNvSpPr>
          <p:nvPr>
            <p:ph type="sldNum" sz="quarter" idx="12"/>
          </p:nvPr>
        </p:nvSpPr>
        <p:spPr/>
        <p:txBody>
          <a:bodyPr/>
          <a:lstStyle/>
          <a:p>
            <a:fld id="{ADB9A16C-9DC4-47BC-86C3-85660D3CFFBD}" type="slidenum">
              <a:rPr lang="zh-TW" altLang="en-US" smtClean="0"/>
              <a:t>33</a:t>
            </a:fld>
            <a:endParaRPr lang="zh-TW" altLang="en-US"/>
          </a:p>
        </p:txBody>
      </p:sp>
    </p:spTree>
    <p:extLst>
      <p:ext uri="{BB962C8B-B14F-4D97-AF65-F5344CB8AC3E}">
        <p14:creationId xmlns:p14="http://schemas.microsoft.com/office/powerpoint/2010/main" val="2188045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200" dirty="0"/>
              <a:t>本研究探討在城市環境中行人過馬路的行為。</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受測者在虛擬實境中會遇到自動與非自動駕駛車輛。</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探討問題：</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探討受測者在與自動駕駛車輛或與非自動駕駛車輛互動時，行為是否不同。</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探討受測者是否會受益於自動駕駛車輛使用</a:t>
            </a:r>
            <a:r>
              <a:rPr lang="en-US" altLang="zh-TW" sz="2200" dirty="0" err="1"/>
              <a:t>eHMI</a:t>
            </a:r>
            <a:r>
              <a:rPr lang="zh-TW" altLang="en-US" sz="2200" dirty="0"/>
              <a:t>傳達訊息。</a:t>
            </a:r>
            <a:endParaRPr lang="en-US" altLang="zh-TW" sz="2200"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3CCFB7B0-69A7-4725-AF98-534AE18783B3}"/>
              </a:ext>
            </a:extLst>
          </p:cNvPr>
          <p:cNvSpPr>
            <a:spLocks noGrp="1"/>
          </p:cNvSpPr>
          <p:nvPr>
            <p:ph type="sldNum" sz="quarter" idx="12"/>
          </p:nvPr>
        </p:nvSpPr>
        <p:spPr/>
        <p:txBody>
          <a:bodyPr/>
          <a:lstStyle/>
          <a:p>
            <a:fld id="{ADB9A16C-9DC4-47BC-86C3-85660D3CFFBD}" type="slidenum">
              <a:rPr lang="zh-TW" altLang="en-US" smtClean="0"/>
              <a:t>34</a:t>
            </a:fld>
            <a:endParaRPr lang="zh-TW" altLang="en-US"/>
          </a:p>
        </p:txBody>
      </p:sp>
    </p:spTree>
    <p:extLst>
      <p:ext uri="{BB962C8B-B14F-4D97-AF65-F5344CB8AC3E}">
        <p14:creationId xmlns:p14="http://schemas.microsoft.com/office/powerpoint/2010/main" val="2931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An investigation of road crossing in a virtual environment</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a:t>Gordon Simpson, Lucy Johnston, Michael Richardson</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Accident Analysis and Prevention 35 (2003) 787–796</a:t>
            </a:r>
          </a:p>
          <a:p>
            <a:pPr>
              <a:lnSpc>
                <a:spcPct val="150000"/>
              </a:lnSpc>
              <a:spcBef>
                <a:spcPts val="300"/>
              </a:spcBef>
              <a:spcAft>
                <a:spcPts val="300"/>
              </a:spcAft>
              <a:buFont typeface="Wingdings" panose="05000000000000000000" pitchFamily="2" charset="2"/>
              <a:buChar char="Ø"/>
            </a:pPr>
            <a:r>
              <a:rPr lang="zh-TW" altLang="en-US" b="1" dirty="0"/>
              <a:t>受測者：</a:t>
            </a:r>
            <a:r>
              <a:rPr lang="zh-TW" altLang="en-US" dirty="0"/>
              <a:t>四個年齡族群</a:t>
            </a:r>
            <a:r>
              <a:rPr lang="en-US" altLang="zh-TW" dirty="0"/>
              <a:t>(5-9</a:t>
            </a:r>
            <a:r>
              <a:rPr lang="zh-TW" altLang="en-US" dirty="0"/>
              <a:t>歲、</a:t>
            </a:r>
            <a:r>
              <a:rPr lang="en-US" altLang="zh-TW" dirty="0"/>
              <a:t>10-14</a:t>
            </a:r>
            <a:r>
              <a:rPr lang="zh-TW" altLang="en-US" dirty="0"/>
              <a:t>歲、</a:t>
            </a:r>
            <a:r>
              <a:rPr lang="en-US" altLang="zh-TW" dirty="0"/>
              <a:t>15-19</a:t>
            </a:r>
            <a:r>
              <a:rPr lang="zh-TW" altLang="en-US" dirty="0"/>
              <a:t>歲 和 </a:t>
            </a:r>
            <a:r>
              <a:rPr lang="en-US" altLang="zh-TW" dirty="0"/>
              <a:t>20-30</a:t>
            </a:r>
            <a:r>
              <a:rPr lang="zh-TW" altLang="en-US" dirty="0"/>
              <a:t>歲</a:t>
            </a:r>
            <a:r>
              <a:rPr lang="en-US" altLang="zh-TW" dirty="0"/>
              <a:t>)</a:t>
            </a:r>
            <a:r>
              <a:rPr lang="zh-TW" altLang="en-US" dirty="0"/>
              <a:t>各</a:t>
            </a:r>
            <a:r>
              <a:rPr lang="en-US" altLang="zh-TW" dirty="0"/>
              <a:t>6</a:t>
            </a:r>
            <a:r>
              <a:rPr lang="zh-TW" altLang="en-US" dirty="0"/>
              <a:t>名，且皆為</a:t>
            </a:r>
            <a:r>
              <a:rPr lang="en-US" altLang="zh-TW" dirty="0"/>
              <a:t>3</a:t>
            </a:r>
            <a:r>
              <a:rPr lang="zh-TW" altLang="en-US" dirty="0"/>
              <a:t>男</a:t>
            </a:r>
            <a:r>
              <a:rPr lang="en-US" altLang="zh-TW" dirty="0"/>
              <a:t>3</a:t>
            </a:r>
            <a:r>
              <a:rPr lang="zh-TW" altLang="en-US" dirty="0"/>
              <a:t>女</a:t>
            </a:r>
            <a:endParaRPr lang="en-US" altLang="zh-TW" b="1" dirty="0"/>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dirty="0"/>
              <a:t>在虛擬環境下進行穿越道路的決策判斷</a:t>
            </a:r>
            <a:endParaRPr lang="en-US" altLang="zh-TW" b="1" dirty="0"/>
          </a:p>
          <a:p>
            <a:pPr>
              <a:lnSpc>
                <a:spcPct val="150000"/>
              </a:lnSpc>
              <a:spcBef>
                <a:spcPts val="300"/>
              </a:spcBef>
              <a:spcAft>
                <a:spcPts val="300"/>
              </a:spcAft>
              <a:buFont typeface="Wingdings" panose="05000000000000000000" pitchFamily="2" charset="2"/>
              <a:buChar char="Ø"/>
            </a:pPr>
            <a:r>
              <a:rPr lang="zh-TW" altLang="en-US" b="1" dirty="0"/>
              <a:t>結果：</a:t>
            </a:r>
            <a:r>
              <a:rPr lang="en-US" altLang="zh-TW" dirty="0"/>
              <a:t>5-9</a:t>
            </a:r>
            <a:r>
              <a:rPr lang="zh-TW" altLang="en-US" dirty="0"/>
              <a:t>歲不安全通過馬路的比例最高，</a:t>
            </a:r>
            <a:r>
              <a:rPr lang="en-US" altLang="zh-TW" dirty="0"/>
              <a:t>19-30</a:t>
            </a:r>
            <a:r>
              <a:rPr lang="zh-TW" altLang="en-US" dirty="0"/>
              <a:t>歲的最低。</a:t>
            </a:r>
            <a:endParaRPr lang="en-US" altLang="zh-TW" dirty="0"/>
          </a:p>
          <a:p>
            <a:pPr>
              <a:lnSpc>
                <a:spcPct val="150000"/>
              </a:lnSpc>
              <a:spcBef>
                <a:spcPts val="300"/>
              </a:spcBef>
              <a:spcAft>
                <a:spcPts val="300"/>
              </a:spcAft>
              <a:buFont typeface="Arial" panose="020B0604020202020204" pitchFamily="34" charset="0"/>
              <a:buChar char="•"/>
            </a:pPr>
            <a:r>
              <a:rPr lang="zh-TW" altLang="en-US" dirty="0"/>
              <a:t>女性不安全通過馬路的發生率較男生高</a:t>
            </a:r>
          </a:p>
        </p:txBody>
      </p:sp>
      <p:pic>
        <p:nvPicPr>
          <p:cNvPr id="5" name="圖片 4">
            <a:extLst>
              <a:ext uri="{FF2B5EF4-FFF2-40B4-BE49-F238E27FC236}">
                <a16:creationId xmlns:a16="http://schemas.microsoft.com/office/drawing/2014/main" id="{F3F21AA8-EA33-42EF-B536-D0630865E5BB}"/>
              </a:ext>
            </a:extLst>
          </p:cNvPr>
          <p:cNvPicPr>
            <a:picLocks noChangeAspect="1"/>
          </p:cNvPicPr>
          <p:nvPr/>
        </p:nvPicPr>
        <p:blipFill>
          <a:blip r:embed="rId3"/>
          <a:stretch>
            <a:fillRect/>
          </a:stretch>
        </p:blipFill>
        <p:spPr>
          <a:xfrm>
            <a:off x="7901393" y="76199"/>
            <a:ext cx="3924848" cy="2948399"/>
          </a:xfrm>
          <a:prstGeom prst="rect">
            <a:avLst/>
          </a:prstGeom>
        </p:spPr>
      </p:pic>
      <p:sp>
        <p:nvSpPr>
          <p:cNvPr id="4" name="投影片編號版面配置區 3">
            <a:extLst>
              <a:ext uri="{FF2B5EF4-FFF2-40B4-BE49-F238E27FC236}">
                <a16:creationId xmlns:a16="http://schemas.microsoft.com/office/drawing/2014/main" id="{A92B0527-486B-4DAF-B164-83D38C78EC5A}"/>
              </a:ext>
            </a:extLst>
          </p:cNvPr>
          <p:cNvSpPr>
            <a:spLocks noGrp="1"/>
          </p:cNvSpPr>
          <p:nvPr>
            <p:ph type="sldNum" sz="quarter" idx="12"/>
          </p:nvPr>
        </p:nvSpPr>
        <p:spPr/>
        <p:txBody>
          <a:bodyPr/>
          <a:lstStyle/>
          <a:p>
            <a:fld id="{ADB9A16C-9DC4-47BC-86C3-85660D3CFFBD}" type="slidenum">
              <a:rPr lang="zh-TW" altLang="en-US" smtClean="0"/>
              <a:t>4</a:t>
            </a:fld>
            <a:endParaRPr lang="zh-TW" altLang="en-US"/>
          </a:p>
        </p:txBody>
      </p:sp>
    </p:spTree>
    <p:extLst>
      <p:ext uri="{BB962C8B-B14F-4D97-AF65-F5344CB8AC3E}">
        <p14:creationId xmlns:p14="http://schemas.microsoft.com/office/powerpoint/2010/main" val="33008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Evaluation of pedestrian speed in Jordan with</a:t>
            </a:r>
            <a:br>
              <a:rPr lang="en-US" altLang="zh-TW" sz="3600" dirty="0">
                <a:latin typeface="Calibri" panose="020F0502020204030204" pitchFamily="34" charset="0"/>
                <a:cs typeface="Calibri" panose="020F0502020204030204" pitchFamily="34" charset="0"/>
              </a:rPr>
            </a:br>
            <a:r>
              <a:rPr lang="en-US" altLang="zh-TW" sz="3600" dirty="0">
                <a:latin typeface="Calibri" panose="020F0502020204030204" pitchFamily="34" charset="0"/>
                <a:cs typeface="Calibri" panose="020F0502020204030204" pitchFamily="34" charset="0"/>
              </a:rPr>
              <a:t>investigation of some contributing factors</a:t>
            </a: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a:t>Mohammed S. </a:t>
            </a:r>
            <a:r>
              <a:rPr lang="en-US" altLang="zh-TW" dirty="0" err="1"/>
              <a:t>Tarawneh</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Journal of Safety Research 32 (2001) 229 – 236</a:t>
            </a:r>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b="0" i="0" dirty="0">
                <a:solidFill>
                  <a:srgbClr val="2E2E2E"/>
                </a:solidFill>
                <a:effectLst/>
                <a:latin typeface="NexusSerif"/>
              </a:rPr>
              <a:t>利用觀察法調查安曼地區</a:t>
            </a:r>
            <a:r>
              <a:rPr lang="en-US" altLang="zh-TW" b="0" i="0" dirty="0">
                <a:solidFill>
                  <a:srgbClr val="2E2E2E"/>
                </a:solidFill>
                <a:effectLst/>
                <a:latin typeface="NexusSerif"/>
              </a:rPr>
              <a:t>27</a:t>
            </a:r>
            <a:r>
              <a:rPr lang="zh-TW" altLang="en-US" b="0" i="0" dirty="0">
                <a:solidFill>
                  <a:srgbClr val="2E2E2E"/>
                </a:solidFill>
                <a:effectLst/>
                <a:latin typeface="NexusSerif"/>
              </a:rPr>
              <a:t>個行人穿越道</a:t>
            </a:r>
            <a:r>
              <a:rPr lang="zh-TW" altLang="en-US" dirty="0">
                <a:solidFill>
                  <a:srgbClr val="2E2E2E"/>
                </a:solidFill>
                <a:latin typeface="NexusSerif"/>
              </a:rPr>
              <a:t>共</a:t>
            </a:r>
            <a:r>
              <a:rPr lang="en-US" altLang="zh-TW" dirty="0">
                <a:solidFill>
                  <a:srgbClr val="2E2E2E"/>
                </a:solidFill>
                <a:latin typeface="NexusSerif"/>
              </a:rPr>
              <a:t>3500</a:t>
            </a:r>
            <a:r>
              <a:rPr lang="zh-TW" altLang="en-US" dirty="0">
                <a:solidFill>
                  <a:srgbClr val="2E2E2E"/>
                </a:solidFill>
                <a:latin typeface="NexusSerif"/>
              </a:rPr>
              <a:t>人穿越道路的時間</a:t>
            </a:r>
            <a:endParaRPr lang="en-US" altLang="zh-TW" dirty="0">
              <a:solidFill>
                <a:srgbClr val="2E2E2E"/>
              </a:solidFill>
              <a:latin typeface="NexusSerif"/>
            </a:endParaRPr>
          </a:p>
          <a:p>
            <a:pPr>
              <a:lnSpc>
                <a:spcPct val="150000"/>
              </a:lnSpc>
              <a:spcBef>
                <a:spcPts val="300"/>
              </a:spcBef>
              <a:spcAft>
                <a:spcPts val="300"/>
              </a:spcAft>
              <a:buFont typeface="Wingdings" panose="05000000000000000000" pitchFamily="2" charset="2"/>
              <a:buChar char="Ø"/>
            </a:pPr>
            <a:r>
              <a:rPr lang="zh-TW" altLang="en-US" b="1" dirty="0">
                <a:solidFill>
                  <a:srgbClr val="2E2E2E"/>
                </a:solidFill>
                <a:latin typeface="NexusSerif"/>
              </a:rPr>
              <a:t>結果：</a:t>
            </a:r>
            <a:r>
              <a:rPr lang="en-US" altLang="zh-TW" dirty="0">
                <a:solidFill>
                  <a:srgbClr val="2E2E2E"/>
                </a:solidFill>
                <a:latin typeface="NexusSerif"/>
              </a:rPr>
              <a:t>20</a:t>
            </a:r>
            <a:r>
              <a:rPr lang="zh-TW" altLang="en-US" dirty="0">
                <a:solidFill>
                  <a:srgbClr val="2E2E2E"/>
                </a:solidFill>
                <a:latin typeface="NexusSerif"/>
              </a:rPr>
              <a:t>歲以下的行人平均走路速度為</a:t>
            </a:r>
            <a:r>
              <a:rPr lang="en-US" altLang="zh-TW" dirty="0">
                <a:solidFill>
                  <a:srgbClr val="2E2E2E"/>
                </a:solidFill>
                <a:latin typeface="NexusSerif"/>
              </a:rPr>
              <a:t>1.29m/s</a:t>
            </a:r>
            <a:r>
              <a:rPr lang="zh-TW" altLang="en-US" dirty="0">
                <a:solidFill>
                  <a:srgbClr val="2E2E2E"/>
                </a:solidFill>
                <a:latin typeface="NexusSerif"/>
              </a:rPr>
              <a:t>，</a:t>
            </a:r>
            <a:r>
              <a:rPr lang="en-US" altLang="zh-TW" dirty="0">
                <a:solidFill>
                  <a:srgbClr val="2E2E2E"/>
                </a:solidFill>
                <a:latin typeface="NexusSerif"/>
              </a:rPr>
              <a:t>21-30</a:t>
            </a:r>
            <a:r>
              <a:rPr lang="zh-TW" altLang="en-US" dirty="0">
                <a:solidFill>
                  <a:srgbClr val="2E2E2E"/>
                </a:solidFill>
                <a:latin typeface="NexusSerif"/>
              </a:rPr>
              <a:t>歲為</a:t>
            </a:r>
            <a:r>
              <a:rPr lang="en-US" altLang="zh-TW" dirty="0">
                <a:solidFill>
                  <a:srgbClr val="2E2E2E"/>
                </a:solidFill>
                <a:latin typeface="NexusSerif"/>
              </a:rPr>
              <a:t>1.49m/s</a:t>
            </a:r>
            <a:r>
              <a:rPr lang="zh-TW" altLang="en-US" dirty="0">
                <a:solidFill>
                  <a:srgbClr val="2E2E2E"/>
                </a:solidFill>
                <a:latin typeface="NexusSerif"/>
              </a:rPr>
              <a:t>，</a:t>
            </a:r>
            <a:r>
              <a:rPr lang="en-US" altLang="zh-TW" dirty="0">
                <a:solidFill>
                  <a:srgbClr val="2E2E2E"/>
                </a:solidFill>
                <a:latin typeface="NexusSerif"/>
              </a:rPr>
              <a:t>31-45</a:t>
            </a:r>
            <a:r>
              <a:rPr lang="zh-TW" altLang="en-US" dirty="0">
                <a:solidFill>
                  <a:srgbClr val="2E2E2E"/>
                </a:solidFill>
                <a:latin typeface="NexusSerif"/>
              </a:rPr>
              <a:t>歲為</a:t>
            </a:r>
            <a:r>
              <a:rPr lang="en-US" altLang="zh-TW" dirty="0">
                <a:solidFill>
                  <a:srgbClr val="2E2E2E"/>
                </a:solidFill>
                <a:latin typeface="NexusSerif"/>
              </a:rPr>
              <a:t>1.47m/s</a:t>
            </a:r>
            <a:r>
              <a:rPr lang="zh-TW" altLang="en-US" dirty="0">
                <a:solidFill>
                  <a:srgbClr val="2E2E2E"/>
                </a:solidFill>
                <a:latin typeface="NexusSerif"/>
              </a:rPr>
              <a:t>，</a:t>
            </a:r>
            <a:r>
              <a:rPr lang="en-US" altLang="zh-TW" dirty="0">
                <a:solidFill>
                  <a:srgbClr val="2E2E2E"/>
                </a:solidFill>
                <a:latin typeface="NexusSerif"/>
              </a:rPr>
              <a:t>46-65</a:t>
            </a:r>
            <a:r>
              <a:rPr lang="zh-TW" altLang="en-US" dirty="0">
                <a:solidFill>
                  <a:srgbClr val="2E2E2E"/>
                </a:solidFill>
                <a:latin typeface="NexusSerif"/>
              </a:rPr>
              <a:t>歲為</a:t>
            </a:r>
            <a:r>
              <a:rPr lang="en-US" altLang="zh-TW" dirty="0">
                <a:solidFill>
                  <a:srgbClr val="2E2E2E"/>
                </a:solidFill>
                <a:latin typeface="NexusSerif"/>
              </a:rPr>
              <a:t>1.29m/s</a:t>
            </a:r>
            <a:r>
              <a:rPr lang="zh-TW" altLang="en-US" dirty="0">
                <a:solidFill>
                  <a:srgbClr val="2E2E2E"/>
                </a:solidFill>
                <a:latin typeface="NexusSerif"/>
              </a:rPr>
              <a:t>，</a:t>
            </a:r>
            <a:r>
              <a:rPr lang="en-US" altLang="zh-TW" dirty="0">
                <a:solidFill>
                  <a:srgbClr val="2E2E2E"/>
                </a:solidFill>
                <a:latin typeface="NexusSerif"/>
              </a:rPr>
              <a:t>65</a:t>
            </a:r>
            <a:r>
              <a:rPr lang="zh-TW" altLang="en-US" dirty="0">
                <a:solidFill>
                  <a:srgbClr val="2E2E2E"/>
                </a:solidFill>
                <a:latin typeface="NexusSerif"/>
              </a:rPr>
              <a:t>歲以上為</a:t>
            </a:r>
            <a:r>
              <a:rPr lang="en-US" altLang="zh-TW" dirty="0">
                <a:solidFill>
                  <a:srgbClr val="2E2E2E"/>
                </a:solidFill>
                <a:latin typeface="NexusSerif"/>
              </a:rPr>
              <a:t>1.17m/s</a:t>
            </a:r>
            <a:r>
              <a:rPr lang="zh-TW" altLang="en-US" dirty="0">
                <a:solidFill>
                  <a:srgbClr val="2E2E2E"/>
                </a:solidFill>
                <a:latin typeface="NexusSerif"/>
              </a:rPr>
              <a:t>，</a:t>
            </a:r>
            <a:r>
              <a:rPr lang="en-US" altLang="zh-TW" dirty="0">
                <a:solidFill>
                  <a:srgbClr val="2E2E2E"/>
                </a:solidFill>
                <a:latin typeface="NexusSerif"/>
              </a:rPr>
              <a:t>65</a:t>
            </a:r>
            <a:r>
              <a:rPr lang="zh-TW" altLang="en-US" dirty="0">
                <a:solidFill>
                  <a:srgbClr val="2E2E2E"/>
                </a:solidFill>
                <a:latin typeface="NexusSerif"/>
              </a:rPr>
              <a:t>歲以上老年人是行走速度最慢的行人，而</a:t>
            </a:r>
            <a:r>
              <a:rPr lang="en-US" altLang="zh-TW" dirty="0">
                <a:solidFill>
                  <a:srgbClr val="2E2E2E"/>
                </a:solidFill>
                <a:latin typeface="NexusSerif"/>
              </a:rPr>
              <a:t>21-45</a:t>
            </a:r>
            <a:r>
              <a:rPr lang="zh-TW" altLang="en-US" dirty="0">
                <a:solidFill>
                  <a:srgbClr val="2E2E2E"/>
                </a:solidFill>
                <a:latin typeface="NexusSerif"/>
              </a:rPr>
              <a:t>歲則是行走最快的行人。</a:t>
            </a:r>
            <a:endParaRPr lang="en-US" altLang="zh-TW" dirty="0">
              <a:solidFill>
                <a:srgbClr val="2E2E2E"/>
              </a:solidFill>
              <a:latin typeface="NexusSerif"/>
            </a:endParaRPr>
          </a:p>
          <a:p>
            <a:pPr>
              <a:lnSpc>
                <a:spcPct val="150000"/>
              </a:lnSpc>
              <a:spcBef>
                <a:spcPts val="300"/>
              </a:spcBef>
              <a:spcAft>
                <a:spcPts val="300"/>
              </a:spcAft>
              <a:buFont typeface="Arial" panose="020B0604020202020204" pitchFamily="34" charset="0"/>
              <a:buChar char="•"/>
            </a:pPr>
            <a:r>
              <a:rPr lang="zh-TW" altLang="en-US" dirty="0">
                <a:solidFill>
                  <a:srgbClr val="2E2E2E"/>
                </a:solidFill>
                <a:latin typeface="NexusSerif"/>
              </a:rPr>
              <a:t>個人行走速度為</a:t>
            </a:r>
            <a:r>
              <a:rPr lang="en-US" altLang="zh-TW" dirty="0">
                <a:solidFill>
                  <a:srgbClr val="2E2E2E"/>
                </a:solidFill>
                <a:latin typeface="NexusSerif"/>
              </a:rPr>
              <a:t>1.35m/s</a:t>
            </a:r>
            <a:r>
              <a:rPr lang="zh-TW" altLang="en-US" dirty="0">
                <a:solidFill>
                  <a:srgbClr val="2E2E2E"/>
                </a:solidFill>
                <a:latin typeface="NexusSerif"/>
              </a:rPr>
              <a:t>，兩人行走速度</a:t>
            </a:r>
            <a:r>
              <a:rPr lang="en-US" altLang="zh-TW" dirty="0">
                <a:solidFill>
                  <a:srgbClr val="2E2E2E"/>
                </a:solidFill>
                <a:latin typeface="NexusSerif"/>
              </a:rPr>
              <a:t>1.35m/s</a:t>
            </a:r>
            <a:r>
              <a:rPr lang="zh-TW" altLang="en-US" dirty="0">
                <a:solidFill>
                  <a:srgbClr val="2E2E2E"/>
                </a:solidFill>
                <a:latin typeface="NexusSerif"/>
              </a:rPr>
              <a:t>，三人或三人以上</a:t>
            </a:r>
            <a:r>
              <a:rPr lang="en-US" altLang="zh-TW" dirty="0">
                <a:solidFill>
                  <a:srgbClr val="2E2E2E"/>
                </a:solidFill>
                <a:latin typeface="NexusSerif"/>
              </a:rPr>
              <a:t>1.30m/s</a:t>
            </a:r>
            <a:r>
              <a:rPr lang="zh-TW" altLang="en-US" dirty="0">
                <a:solidFill>
                  <a:srgbClr val="2E2E2E"/>
                </a:solidFill>
                <a:latin typeface="NexusSerif"/>
              </a:rPr>
              <a:t>，三人或三人以上的行人行走往往比單獨行走或結伴行走時慢。</a:t>
            </a:r>
            <a:endParaRPr lang="zh-TW" altLang="en-US" dirty="0"/>
          </a:p>
        </p:txBody>
      </p:sp>
      <p:sp>
        <p:nvSpPr>
          <p:cNvPr id="4" name="投影片編號版面配置區 3">
            <a:extLst>
              <a:ext uri="{FF2B5EF4-FFF2-40B4-BE49-F238E27FC236}">
                <a16:creationId xmlns:a16="http://schemas.microsoft.com/office/drawing/2014/main" id="{ECFE8821-7D8A-45DC-9233-7EC294581092}"/>
              </a:ext>
            </a:extLst>
          </p:cNvPr>
          <p:cNvSpPr>
            <a:spLocks noGrp="1"/>
          </p:cNvSpPr>
          <p:nvPr>
            <p:ph type="sldNum" sz="quarter" idx="12"/>
          </p:nvPr>
        </p:nvSpPr>
        <p:spPr/>
        <p:txBody>
          <a:bodyPr/>
          <a:lstStyle/>
          <a:p>
            <a:fld id="{ADB9A16C-9DC4-47BC-86C3-85660D3CFFBD}" type="slidenum">
              <a:rPr lang="zh-TW" altLang="en-US" smtClean="0"/>
              <a:t>5</a:t>
            </a:fld>
            <a:endParaRPr lang="zh-TW" altLang="en-US"/>
          </a:p>
        </p:txBody>
      </p:sp>
    </p:spTree>
    <p:extLst>
      <p:ext uri="{BB962C8B-B14F-4D97-AF65-F5344CB8AC3E}">
        <p14:creationId xmlns:p14="http://schemas.microsoft.com/office/powerpoint/2010/main" val="16909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9798D2-FF1D-4721-95CF-9F1C4BFF966F}"/>
              </a:ext>
            </a:extLst>
          </p:cNvPr>
          <p:cNvSpPr>
            <a:spLocks noGrp="1"/>
          </p:cNvSpPr>
          <p:nvPr>
            <p:ph type="title"/>
          </p:nvPr>
        </p:nvSpPr>
        <p:spPr>
          <a:xfrm>
            <a:off x="665480" y="263527"/>
            <a:ext cx="10922000" cy="1450757"/>
          </a:xfrm>
        </p:spPr>
        <p:txBody>
          <a:bodyPr>
            <a:noAutofit/>
          </a:bodyPr>
          <a:lstStyle/>
          <a:p>
            <a:pPr algn="ctr">
              <a:lnSpc>
                <a:spcPct val="125000"/>
              </a:lnSpc>
              <a:spcBef>
                <a:spcPts val="300"/>
              </a:spcBef>
              <a:spcAft>
                <a:spcPts val="300"/>
              </a:spcAft>
            </a:pPr>
            <a:r>
              <a:rPr lang="en-US" altLang="zh-TW" sz="3600" dirty="0">
                <a:latin typeface="Calibri" panose="020F0502020204030204" pitchFamily="34" charset="0"/>
                <a:cs typeface="Calibri" panose="020F0502020204030204" pitchFamily="34" charset="0"/>
              </a:rPr>
              <a:t>Young and older adult pedestrians’ behavior when crossing a street in front of</a:t>
            </a:r>
            <a:r>
              <a:rPr lang="zh-TW" altLang="en-US" sz="3600" dirty="0">
                <a:latin typeface="Calibri" panose="020F0502020204030204" pitchFamily="34" charset="0"/>
                <a:cs typeface="Calibri" panose="020F0502020204030204" pitchFamily="34" charset="0"/>
              </a:rPr>
              <a:t> </a:t>
            </a:r>
            <a:r>
              <a:rPr lang="en-US" altLang="zh-TW" sz="3600" dirty="0">
                <a:latin typeface="Calibri" panose="020F0502020204030204" pitchFamily="34" charset="0"/>
                <a:cs typeface="Calibri" panose="020F0502020204030204" pitchFamily="34" charset="0"/>
              </a:rPr>
              <a:t>conventional and self-driving cars</a:t>
            </a:r>
            <a:endParaRPr lang="zh-TW" altLang="en-US" sz="3600" dirty="0">
              <a:latin typeface="Calibri" panose="020F0502020204030204" pitchFamily="34" charset="0"/>
              <a:cs typeface="Calibri" panose="020F0502020204030204" pitchFamily="34" charset="0"/>
            </a:endParaRPr>
          </a:p>
        </p:txBody>
      </p:sp>
      <p:sp>
        <p:nvSpPr>
          <p:cNvPr id="3" name="內容版面配置區 2">
            <a:extLst>
              <a:ext uri="{FF2B5EF4-FFF2-40B4-BE49-F238E27FC236}">
                <a16:creationId xmlns:a16="http://schemas.microsoft.com/office/drawing/2014/main" id="{84978639-3CAD-4EB6-B543-ADB42B323441}"/>
              </a:ext>
            </a:extLst>
          </p:cNvPr>
          <p:cNvSpPr>
            <a:spLocks noGrp="1"/>
          </p:cNvSpPr>
          <p:nvPr>
            <p:ph idx="1"/>
          </p:nvPr>
        </p:nvSpPr>
        <p:spPr>
          <a:xfrm>
            <a:off x="1097280" y="1939252"/>
            <a:ext cx="10058400" cy="4023360"/>
          </a:xfrm>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b="1" dirty="0"/>
              <a:t>作者：</a:t>
            </a:r>
            <a:r>
              <a:rPr lang="en-US" altLang="zh-TW" dirty="0" err="1"/>
              <a:t>Aur´elie</a:t>
            </a:r>
            <a:r>
              <a:rPr lang="en-US" altLang="zh-TW" dirty="0"/>
              <a:t> </a:t>
            </a:r>
            <a:r>
              <a:rPr lang="en-US" altLang="zh-TW" dirty="0" err="1"/>
              <a:t>Dommes</a:t>
            </a:r>
            <a:r>
              <a:rPr lang="en-US" altLang="zh-TW" dirty="0"/>
              <a:t>, </a:t>
            </a:r>
            <a:r>
              <a:rPr lang="en-US" altLang="zh-TW" dirty="0" err="1"/>
              <a:t>Ga¨etan</a:t>
            </a:r>
            <a:r>
              <a:rPr lang="en-US" altLang="zh-TW" dirty="0"/>
              <a:t> </a:t>
            </a:r>
            <a:r>
              <a:rPr lang="en-US" altLang="zh-TW" dirty="0" err="1"/>
              <a:t>Merlhiot</a:t>
            </a:r>
            <a:r>
              <a:rPr lang="en-US" altLang="zh-TW" dirty="0"/>
              <a:t>, </a:t>
            </a:r>
            <a:r>
              <a:rPr lang="en-US" altLang="zh-TW" dirty="0" err="1"/>
              <a:t>R´egis</a:t>
            </a:r>
            <a:r>
              <a:rPr lang="en-US" altLang="zh-TW" dirty="0"/>
              <a:t> </a:t>
            </a:r>
            <a:r>
              <a:rPr lang="en-US" altLang="zh-TW" dirty="0" err="1"/>
              <a:t>Lobjois</a:t>
            </a:r>
            <a:r>
              <a:rPr lang="en-US" altLang="zh-TW" dirty="0"/>
              <a:t>, Nguyen-Thong Dang, Fabrice Vienne, Joris </a:t>
            </a:r>
            <a:r>
              <a:rPr lang="en-US" altLang="zh-TW" dirty="0" err="1"/>
              <a:t>Boulo</a:t>
            </a:r>
            <a:r>
              <a:rPr lang="en-US" altLang="zh-TW" dirty="0"/>
              <a:t>, Anne-</a:t>
            </a:r>
            <a:r>
              <a:rPr lang="en-US" altLang="zh-TW" dirty="0" err="1"/>
              <a:t>H´el`ene</a:t>
            </a:r>
            <a:r>
              <a:rPr lang="en-US" altLang="zh-TW" dirty="0"/>
              <a:t> Oliver, Armel </a:t>
            </a:r>
            <a:r>
              <a:rPr lang="en-US" altLang="zh-TW" dirty="0" err="1"/>
              <a:t>Cr´etual</a:t>
            </a:r>
            <a:r>
              <a:rPr lang="en-US" altLang="zh-TW" dirty="0"/>
              <a:t>, Viola Cavallo</a:t>
            </a:r>
          </a:p>
          <a:p>
            <a:pPr>
              <a:lnSpc>
                <a:spcPct val="150000"/>
              </a:lnSpc>
              <a:spcBef>
                <a:spcPts val="300"/>
              </a:spcBef>
              <a:spcAft>
                <a:spcPts val="300"/>
              </a:spcAft>
              <a:buFont typeface="Wingdings" panose="05000000000000000000" pitchFamily="2" charset="2"/>
              <a:buChar char="Ø"/>
            </a:pPr>
            <a:r>
              <a:rPr lang="zh-TW" altLang="en-US" b="1" dirty="0"/>
              <a:t>期刊：</a:t>
            </a:r>
            <a:r>
              <a:rPr lang="en-US" altLang="zh-TW" dirty="0"/>
              <a:t>Accident Analysis and Prevention 159 (2021) 106256</a:t>
            </a:r>
          </a:p>
          <a:p>
            <a:pPr>
              <a:lnSpc>
                <a:spcPct val="150000"/>
              </a:lnSpc>
              <a:spcBef>
                <a:spcPts val="300"/>
              </a:spcBef>
              <a:spcAft>
                <a:spcPts val="300"/>
              </a:spcAft>
              <a:buFont typeface="Wingdings" panose="05000000000000000000" pitchFamily="2" charset="2"/>
              <a:buChar char="Ø"/>
            </a:pPr>
            <a:r>
              <a:rPr lang="zh-TW" altLang="en-US" b="1" dirty="0"/>
              <a:t>受測者：</a:t>
            </a:r>
            <a:r>
              <a:rPr lang="en-US" altLang="zh-TW" dirty="0"/>
              <a:t>30</a:t>
            </a:r>
            <a:r>
              <a:rPr lang="zh-TW" altLang="en-US" dirty="0"/>
              <a:t>名</a:t>
            </a:r>
            <a:r>
              <a:rPr lang="en-US" altLang="zh-TW" dirty="0"/>
              <a:t>21-39</a:t>
            </a:r>
            <a:r>
              <a:rPr lang="zh-TW" altLang="en-US" dirty="0"/>
              <a:t>歲</a:t>
            </a:r>
            <a:r>
              <a:rPr lang="en-US" altLang="zh-TW" dirty="0"/>
              <a:t>(</a:t>
            </a:r>
            <a:r>
              <a:rPr lang="zh-TW" altLang="en-US" dirty="0"/>
              <a:t>平均年齡</a:t>
            </a:r>
            <a:r>
              <a:rPr lang="en-US" altLang="zh-TW" dirty="0"/>
              <a:t>29.4)</a:t>
            </a:r>
            <a:r>
              <a:rPr lang="zh-TW" altLang="en-US" dirty="0"/>
              <a:t>的年輕人、</a:t>
            </a:r>
            <a:r>
              <a:rPr lang="en-US" altLang="zh-TW" dirty="0"/>
              <a:t>30</a:t>
            </a:r>
            <a:r>
              <a:rPr lang="zh-TW" altLang="en-US" dirty="0"/>
              <a:t>名</a:t>
            </a:r>
            <a:r>
              <a:rPr lang="en-US" altLang="zh-TW" dirty="0"/>
              <a:t>68-81</a:t>
            </a:r>
            <a:r>
              <a:rPr lang="zh-TW" altLang="en-US" dirty="0"/>
              <a:t>歲</a:t>
            </a:r>
            <a:r>
              <a:rPr lang="en-US" altLang="zh-TW" dirty="0"/>
              <a:t>(</a:t>
            </a:r>
            <a:r>
              <a:rPr lang="zh-TW" altLang="en-US" dirty="0"/>
              <a:t>平均年齡</a:t>
            </a:r>
            <a:r>
              <a:rPr lang="en-US" altLang="zh-TW" dirty="0"/>
              <a:t>75.4)</a:t>
            </a:r>
            <a:r>
              <a:rPr lang="zh-TW" altLang="en-US" dirty="0"/>
              <a:t>老年人</a:t>
            </a:r>
            <a:endParaRPr lang="en-US" altLang="zh-TW" dirty="0"/>
          </a:p>
          <a:p>
            <a:pPr>
              <a:lnSpc>
                <a:spcPct val="150000"/>
              </a:lnSpc>
              <a:spcBef>
                <a:spcPts val="300"/>
              </a:spcBef>
              <a:spcAft>
                <a:spcPts val="300"/>
              </a:spcAft>
              <a:buFont typeface="Wingdings" panose="05000000000000000000" pitchFamily="2" charset="2"/>
              <a:buChar char="Ø"/>
            </a:pPr>
            <a:r>
              <a:rPr lang="zh-TW" altLang="en-US" b="1" dirty="0"/>
              <a:t>方法：</a:t>
            </a:r>
            <a:r>
              <a:rPr lang="zh-TW" altLang="en-US" b="0" i="0" dirty="0">
                <a:solidFill>
                  <a:srgbClr val="2E2E2E"/>
                </a:solidFill>
                <a:effectLst/>
                <a:latin typeface="NexusSerif"/>
              </a:rPr>
              <a:t>此研究使用虛擬現實探討不同年齡族群在面對傳統汽車及自動駕駛汽車的過馬路行為，</a:t>
            </a:r>
            <a:r>
              <a:rPr lang="en-US" altLang="zh-TW" sz="2400" b="1" i="0" dirty="0">
                <a:solidFill>
                  <a:srgbClr val="2E2E2E"/>
                </a:solidFill>
                <a:effectLst/>
                <a:latin typeface="NexusSerif"/>
              </a:rPr>
              <a:t>2</a:t>
            </a:r>
            <a:r>
              <a:rPr lang="en-US" altLang="zh-TW" i="0" dirty="0">
                <a:solidFill>
                  <a:srgbClr val="2E2E2E"/>
                </a:solidFill>
                <a:effectLst/>
                <a:latin typeface="NexusSerif"/>
              </a:rPr>
              <a:t>(</a:t>
            </a:r>
            <a:r>
              <a:rPr lang="zh-TW" altLang="en-US" i="0" dirty="0">
                <a:solidFill>
                  <a:srgbClr val="2E2E2E"/>
                </a:solidFill>
                <a:effectLst/>
                <a:latin typeface="NexusSerif"/>
              </a:rPr>
              <a:t>年齡</a:t>
            </a:r>
            <a:r>
              <a:rPr lang="en-US" altLang="zh-TW" i="0" dirty="0">
                <a:solidFill>
                  <a:srgbClr val="2E2E2E"/>
                </a:solidFill>
                <a:effectLst/>
                <a:latin typeface="NexusSerif"/>
              </a:rPr>
              <a:t>)</a:t>
            </a:r>
            <a:r>
              <a:rPr lang="en-US" altLang="zh-TW" b="0" i="0" dirty="0">
                <a:solidFill>
                  <a:srgbClr val="2E2E2E"/>
                </a:solidFill>
                <a:effectLst/>
                <a:latin typeface="NexusSerif"/>
              </a:rPr>
              <a:t>X</a:t>
            </a:r>
            <a:r>
              <a:rPr lang="en-US" altLang="zh-TW" sz="2400" b="1" i="0" dirty="0">
                <a:solidFill>
                  <a:srgbClr val="2E2E2E"/>
                </a:solidFill>
                <a:effectLst/>
                <a:latin typeface="NexusSerif"/>
              </a:rPr>
              <a:t>4</a:t>
            </a:r>
            <a:r>
              <a:rPr lang="en-US" altLang="zh-TW" b="0" i="0" dirty="0">
                <a:solidFill>
                  <a:srgbClr val="2E2E2E"/>
                </a:solidFill>
                <a:effectLst/>
                <a:latin typeface="NexusSerif"/>
              </a:rPr>
              <a:t>(</a:t>
            </a:r>
            <a:r>
              <a:rPr lang="zh-TW" altLang="en-US" b="0" i="0" dirty="0">
                <a:solidFill>
                  <a:srgbClr val="2E2E2E"/>
                </a:solidFill>
                <a:effectLst/>
                <a:latin typeface="NexusSerif"/>
              </a:rPr>
              <a:t>交通狀況</a:t>
            </a:r>
            <a:r>
              <a:rPr lang="en-US" altLang="zh-TW" b="0" i="0" dirty="0">
                <a:solidFill>
                  <a:srgbClr val="2E2E2E"/>
                </a:solidFill>
                <a:effectLst/>
                <a:latin typeface="NexusSerif"/>
              </a:rPr>
              <a:t>)X</a:t>
            </a:r>
            <a:r>
              <a:rPr lang="en-US" altLang="zh-TW" sz="2400" b="1" i="0" dirty="0">
                <a:solidFill>
                  <a:srgbClr val="2E2E2E"/>
                </a:solidFill>
                <a:effectLst/>
                <a:latin typeface="NexusSerif"/>
              </a:rPr>
              <a:t>2</a:t>
            </a:r>
            <a:r>
              <a:rPr lang="en-US" altLang="zh-TW" b="0" i="0" dirty="0">
                <a:solidFill>
                  <a:srgbClr val="2E2E2E"/>
                </a:solidFill>
                <a:effectLst/>
                <a:latin typeface="NexusSerif"/>
              </a:rPr>
              <a:t>(</a:t>
            </a:r>
            <a:r>
              <a:rPr lang="zh-TW" altLang="en-US" b="0" i="0" dirty="0">
                <a:solidFill>
                  <a:srgbClr val="2E2E2E"/>
                </a:solidFill>
                <a:effectLst/>
                <a:latin typeface="NexusSerif"/>
              </a:rPr>
              <a:t>速度：</a:t>
            </a:r>
            <a:r>
              <a:rPr lang="en-US" altLang="zh-TW" b="0" i="0" dirty="0">
                <a:solidFill>
                  <a:srgbClr val="2E2E2E"/>
                </a:solidFill>
                <a:effectLst/>
                <a:latin typeface="NexusSerif"/>
              </a:rPr>
              <a:t>30km/h</a:t>
            </a:r>
            <a:r>
              <a:rPr lang="zh-TW" altLang="en-US" b="0" i="0" dirty="0">
                <a:solidFill>
                  <a:srgbClr val="2E2E2E"/>
                </a:solidFill>
                <a:effectLst/>
                <a:latin typeface="NexusSerif"/>
              </a:rPr>
              <a:t>、</a:t>
            </a:r>
            <a:r>
              <a:rPr lang="en-US" altLang="zh-TW" b="0" i="0" dirty="0">
                <a:solidFill>
                  <a:srgbClr val="2E2E2E"/>
                </a:solidFill>
                <a:effectLst/>
                <a:latin typeface="NexusSerif"/>
              </a:rPr>
              <a:t>50km/h)X</a:t>
            </a:r>
            <a:r>
              <a:rPr lang="en-US" altLang="zh-TW" sz="2400" b="1" i="0" dirty="0">
                <a:solidFill>
                  <a:srgbClr val="2E2E2E"/>
                </a:solidFill>
                <a:effectLst/>
                <a:latin typeface="NexusSerif"/>
              </a:rPr>
              <a:t>3</a:t>
            </a:r>
            <a:r>
              <a:rPr lang="en-US" altLang="zh-TW" b="0" i="0" dirty="0">
                <a:solidFill>
                  <a:srgbClr val="2E2E2E"/>
                </a:solidFill>
                <a:effectLst/>
                <a:latin typeface="NexusSerif"/>
              </a:rPr>
              <a:t>(</a:t>
            </a:r>
            <a:r>
              <a:rPr lang="zh-TW" altLang="en-US" b="0" i="0" dirty="0">
                <a:solidFill>
                  <a:srgbClr val="2E2E2E"/>
                </a:solidFill>
                <a:effectLst/>
                <a:latin typeface="NexusSerif"/>
              </a:rPr>
              <a:t>重複次數</a:t>
            </a:r>
            <a:r>
              <a:rPr lang="en-US" altLang="zh-TW" b="0" i="0" dirty="0">
                <a:solidFill>
                  <a:srgbClr val="2E2E2E"/>
                </a:solidFill>
                <a:effectLst/>
                <a:latin typeface="NexusSerif"/>
              </a:rPr>
              <a:t>)</a:t>
            </a:r>
          </a:p>
          <a:p>
            <a:pPr marL="0" indent="0">
              <a:lnSpc>
                <a:spcPct val="125000"/>
              </a:lnSpc>
              <a:spcBef>
                <a:spcPts val="300"/>
              </a:spcBef>
              <a:spcAft>
                <a:spcPts val="300"/>
              </a:spcAft>
              <a:buNone/>
            </a:pPr>
            <a:endParaRPr lang="zh-TW" altLang="en-US" dirty="0"/>
          </a:p>
        </p:txBody>
      </p:sp>
      <p:sp>
        <p:nvSpPr>
          <p:cNvPr id="4" name="投影片編號版面配置區 3">
            <a:extLst>
              <a:ext uri="{FF2B5EF4-FFF2-40B4-BE49-F238E27FC236}">
                <a16:creationId xmlns:a16="http://schemas.microsoft.com/office/drawing/2014/main" id="{8B14C105-076E-47BB-95A7-B6E7BDD48C65}"/>
              </a:ext>
            </a:extLst>
          </p:cNvPr>
          <p:cNvSpPr>
            <a:spLocks noGrp="1"/>
          </p:cNvSpPr>
          <p:nvPr>
            <p:ph type="sldNum" sz="quarter" idx="12"/>
          </p:nvPr>
        </p:nvSpPr>
        <p:spPr/>
        <p:txBody>
          <a:bodyPr/>
          <a:lstStyle/>
          <a:p>
            <a:fld id="{ADB9A16C-9DC4-47BC-86C3-85660D3CFFBD}" type="slidenum">
              <a:rPr lang="zh-TW" altLang="en-US" smtClean="0"/>
              <a:t>6</a:t>
            </a:fld>
            <a:endParaRPr lang="zh-TW" altLang="en-US"/>
          </a:p>
        </p:txBody>
      </p:sp>
    </p:spTree>
    <p:extLst>
      <p:ext uri="{BB962C8B-B14F-4D97-AF65-F5344CB8AC3E}">
        <p14:creationId xmlns:p14="http://schemas.microsoft.com/office/powerpoint/2010/main" val="2888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DAEF17-5CD3-46D6-8514-CDAC92B0DC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4CF82E4-33CD-49CE-924C-611BB47BD61E}"/>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6BE3EF13-5993-425E-A066-C207F6898006}"/>
              </a:ext>
            </a:extLst>
          </p:cNvPr>
          <p:cNvPicPr>
            <a:picLocks noChangeAspect="1"/>
          </p:cNvPicPr>
          <p:nvPr/>
        </p:nvPicPr>
        <p:blipFill>
          <a:blip r:embed="rId3"/>
          <a:stretch>
            <a:fillRect/>
          </a:stretch>
        </p:blipFill>
        <p:spPr>
          <a:xfrm>
            <a:off x="561886" y="308970"/>
            <a:ext cx="5617525" cy="5713415"/>
          </a:xfrm>
          <a:prstGeom prst="rect">
            <a:avLst/>
          </a:prstGeom>
        </p:spPr>
      </p:pic>
      <p:pic>
        <p:nvPicPr>
          <p:cNvPr id="6" name="圖片 5">
            <a:extLst>
              <a:ext uri="{FF2B5EF4-FFF2-40B4-BE49-F238E27FC236}">
                <a16:creationId xmlns:a16="http://schemas.microsoft.com/office/drawing/2014/main" id="{E61F1B85-7AC1-4771-96D0-1F22A84ABD33}"/>
              </a:ext>
            </a:extLst>
          </p:cNvPr>
          <p:cNvPicPr>
            <a:picLocks noChangeAspect="1"/>
          </p:cNvPicPr>
          <p:nvPr/>
        </p:nvPicPr>
        <p:blipFill>
          <a:blip r:embed="rId4"/>
          <a:stretch>
            <a:fillRect/>
          </a:stretch>
        </p:blipFill>
        <p:spPr>
          <a:xfrm>
            <a:off x="7281705" y="186604"/>
            <a:ext cx="4590633" cy="2896644"/>
          </a:xfrm>
          <a:prstGeom prst="rect">
            <a:avLst/>
          </a:prstGeom>
        </p:spPr>
      </p:pic>
      <p:pic>
        <p:nvPicPr>
          <p:cNvPr id="7" name="圖片 6">
            <a:extLst>
              <a:ext uri="{FF2B5EF4-FFF2-40B4-BE49-F238E27FC236}">
                <a16:creationId xmlns:a16="http://schemas.microsoft.com/office/drawing/2014/main" id="{2B7E4AC1-9F21-4E9B-9194-0418478A9366}"/>
              </a:ext>
            </a:extLst>
          </p:cNvPr>
          <p:cNvPicPr>
            <a:picLocks noChangeAspect="1"/>
          </p:cNvPicPr>
          <p:nvPr/>
        </p:nvPicPr>
        <p:blipFill>
          <a:blip r:embed="rId5"/>
          <a:stretch>
            <a:fillRect/>
          </a:stretch>
        </p:blipFill>
        <p:spPr>
          <a:xfrm>
            <a:off x="7281705" y="3165677"/>
            <a:ext cx="4658205" cy="2942024"/>
          </a:xfrm>
          <a:prstGeom prst="rect">
            <a:avLst/>
          </a:prstGeom>
        </p:spPr>
      </p:pic>
      <p:pic>
        <p:nvPicPr>
          <p:cNvPr id="9" name="圖片 8">
            <a:extLst>
              <a:ext uri="{FF2B5EF4-FFF2-40B4-BE49-F238E27FC236}">
                <a16:creationId xmlns:a16="http://schemas.microsoft.com/office/drawing/2014/main" id="{CD4D7866-E64F-41E5-9B06-09747D157881}"/>
              </a:ext>
            </a:extLst>
          </p:cNvPr>
          <p:cNvPicPr>
            <a:picLocks noChangeAspect="1"/>
          </p:cNvPicPr>
          <p:nvPr/>
        </p:nvPicPr>
        <p:blipFill>
          <a:blip r:embed="rId6"/>
          <a:stretch>
            <a:fillRect/>
          </a:stretch>
        </p:blipFill>
        <p:spPr>
          <a:xfrm>
            <a:off x="7462619" y="873789"/>
            <a:ext cx="4296375" cy="3762900"/>
          </a:xfrm>
          <a:prstGeom prst="rect">
            <a:avLst/>
          </a:prstGeom>
        </p:spPr>
      </p:pic>
      <p:sp>
        <p:nvSpPr>
          <p:cNvPr id="4" name="投影片編號版面配置區 3">
            <a:extLst>
              <a:ext uri="{FF2B5EF4-FFF2-40B4-BE49-F238E27FC236}">
                <a16:creationId xmlns:a16="http://schemas.microsoft.com/office/drawing/2014/main" id="{71E76C96-2694-47DC-B8A1-B04EEAA4EFC4}"/>
              </a:ext>
            </a:extLst>
          </p:cNvPr>
          <p:cNvSpPr>
            <a:spLocks noGrp="1"/>
          </p:cNvSpPr>
          <p:nvPr>
            <p:ph type="sldNum" sz="quarter" idx="12"/>
          </p:nvPr>
        </p:nvSpPr>
        <p:spPr/>
        <p:txBody>
          <a:bodyPr/>
          <a:lstStyle/>
          <a:p>
            <a:fld id="{ADB9A16C-9DC4-47BC-86C3-85660D3CFFBD}" type="slidenum">
              <a:rPr lang="zh-TW" altLang="en-US" smtClean="0"/>
              <a:t>7</a:t>
            </a:fld>
            <a:endParaRPr lang="zh-TW" altLang="en-US"/>
          </a:p>
        </p:txBody>
      </p:sp>
    </p:spTree>
    <p:extLst>
      <p:ext uri="{BB962C8B-B14F-4D97-AF65-F5344CB8AC3E}">
        <p14:creationId xmlns:p14="http://schemas.microsoft.com/office/powerpoint/2010/main" val="6054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322729" y="758952"/>
            <a:ext cx="11869271" cy="3566160"/>
          </a:xfrm>
        </p:spPr>
        <p:txBody>
          <a:bodyPr>
            <a:normAutofit/>
          </a:bodyPr>
          <a:lstStyle/>
          <a:p>
            <a:pPr algn="ctr">
              <a:lnSpc>
                <a:spcPct val="125000"/>
              </a:lnSpc>
              <a:spcBef>
                <a:spcPts val="300"/>
              </a:spcBef>
              <a:spcAft>
                <a:spcPts val="300"/>
              </a:spcAft>
            </a:pPr>
            <a:r>
              <a:rPr lang="en-US" altLang="zh-TW" sz="3200" dirty="0"/>
              <a:t>Impact of External Human–Machine Interface</a:t>
            </a:r>
            <a:r>
              <a:rPr lang="zh-TW" altLang="en-US" sz="3200" dirty="0"/>
              <a:t> </a:t>
            </a:r>
            <a:r>
              <a:rPr lang="en-US" altLang="zh-TW" sz="3200" dirty="0"/>
              <a:t>Communication Strategies of Automated Vehicles</a:t>
            </a:r>
            <a:r>
              <a:rPr lang="zh-TW" altLang="en-US" sz="3200" dirty="0"/>
              <a:t> </a:t>
            </a:r>
            <a:r>
              <a:rPr lang="en-US" altLang="zh-TW" sz="3200" dirty="0"/>
              <a:t>on Pedestrians’ Crossing Decisions and</a:t>
            </a:r>
            <a:r>
              <a:rPr lang="zh-TW" altLang="en-US" sz="3200" dirty="0"/>
              <a:t> </a:t>
            </a:r>
            <a:r>
              <a:rPr lang="en-US" altLang="zh-TW" sz="3200" dirty="0"/>
              <a:t>Behaviors in an Urban Environment </a:t>
            </a:r>
            <a:endParaRPr lang="zh-TW" altLang="en-US" sz="32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1100050" y="4455620"/>
            <a:ext cx="10848109" cy="1643428"/>
          </a:xfrm>
        </p:spPr>
        <p:txBody>
          <a:bodyPr>
            <a:normAutofit fontScale="77500" lnSpcReduction="20000"/>
          </a:bodyPr>
          <a:lstStyle/>
          <a:p>
            <a:r>
              <a:rPr lang="zh-TW" altLang="en-US" cap="none" dirty="0"/>
              <a:t>作者：</a:t>
            </a:r>
            <a:r>
              <a:rPr lang="en-US" altLang="zh-TW" cap="none" dirty="0"/>
              <a:t>Marc </a:t>
            </a:r>
            <a:r>
              <a:rPr lang="en-US" altLang="zh-TW" cap="none" dirty="0" err="1"/>
              <a:t>Wilbrink</a:t>
            </a:r>
            <a:r>
              <a:rPr lang="en-US" altLang="zh-TW" cap="none" dirty="0"/>
              <a:t>, Merle Lau, Johannes </a:t>
            </a:r>
            <a:r>
              <a:rPr lang="en-US" altLang="zh-TW" cap="none" dirty="0" err="1"/>
              <a:t>Illgner</a:t>
            </a:r>
            <a:r>
              <a:rPr lang="en-US" altLang="zh-TW" cap="none" dirty="0"/>
              <a:t>, Anna </a:t>
            </a:r>
            <a:r>
              <a:rPr lang="en-US" altLang="zh-TW" cap="none" dirty="0" err="1"/>
              <a:t>Schieben</a:t>
            </a:r>
            <a:r>
              <a:rPr lang="en-US" altLang="zh-TW" cap="none" dirty="0"/>
              <a:t> and Michael </a:t>
            </a:r>
            <a:r>
              <a:rPr lang="en-US" altLang="zh-TW" cap="none" dirty="0" err="1"/>
              <a:t>Oehl</a:t>
            </a:r>
            <a:endParaRPr lang="en-US" altLang="zh-TW" cap="none" dirty="0"/>
          </a:p>
          <a:p>
            <a:r>
              <a:rPr lang="zh-TW" altLang="en-US" cap="none" dirty="0"/>
              <a:t>期刊：</a:t>
            </a:r>
            <a:r>
              <a:rPr lang="en-US" altLang="zh-TW" cap="none" dirty="0"/>
              <a:t>Sustainability 2021, 13, 8396</a:t>
            </a:r>
          </a:p>
          <a:p>
            <a:r>
              <a:rPr lang="zh-TW" altLang="en-US" cap="none" dirty="0"/>
              <a:t>學生：陳瑀婕</a:t>
            </a:r>
          </a:p>
          <a:p>
            <a:r>
              <a:rPr lang="zh-TW" altLang="en-US" cap="none" dirty="0"/>
              <a:t>指導教授：柳永青 教授</a:t>
            </a:r>
          </a:p>
          <a:p>
            <a:endParaRPr lang="zh-TW" altLang="en-US" dirty="0"/>
          </a:p>
        </p:txBody>
      </p:sp>
      <p:sp>
        <p:nvSpPr>
          <p:cNvPr id="4" name="投影片編號版面配置區 3">
            <a:extLst>
              <a:ext uri="{FF2B5EF4-FFF2-40B4-BE49-F238E27FC236}">
                <a16:creationId xmlns:a16="http://schemas.microsoft.com/office/drawing/2014/main" id="{DB22956E-A048-4773-83D1-7941C6E4A588}"/>
              </a:ext>
            </a:extLst>
          </p:cNvPr>
          <p:cNvSpPr>
            <a:spLocks noGrp="1"/>
          </p:cNvSpPr>
          <p:nvPr>
            <p:ph type="sldNum" sz="quarter" idx="12"/>
          </p:nvPr>
        </p:nvSpPr>
        <p:spPr/>
        <p:txBody>
          <a:bodyPr/>
          <a:lstStyle/>
          <a:p>
            <a:fld id="{ADB9A16C-9DC4-47BC-86C3-85660D3CFFBD}" type="slidenum">
              <a:rPr lang="zh-TW" altLang="en-US" smtClean="0"/>
              <a:t>8</a:t>
            </a:fld>
            <a:endParaRPr lang="zh-TW" altLang="en-US"/>
          </a:p>
        </p:txBody>
      </p:sp>
    </p:spTree>
    <p:extLst>
      <p:ext uri="{BB962C8B-B14F-4D97-AF65-F5344CB8AC3E}">
        <p14:creationId xmlns:p14="http://schemas.microsoft.com/office/powerpoint/2010/main" val="290063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62</a:t>
            </a:r>
            <a:r>
              <a:rPr lang="zh-TW" altLang="en-US" dirty="0"/>
              <a:t>名受測者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男：</a:t>
            </a:r>
            <a:r>
              <a:rPr lang="en-US" altLang="zh-TW" dirty="0"/>
              <a:t>33</a:t>
            </a:r>
            <a:r>
              <a:rPr lang="zh-TW" altLang="en-US" dirty="0"/>
              <a:t>名，女：</a:t>
            </a:r>
            <a:r>
              <a:rPr lang="en-US" altLang="zh-TW" dirty="0"/>
              <a:t>29</a:t>
            </a:r>
            <a:r>
              <a:rPr lang="zh-TW" altLang="en-US" dirty="0"/>
              <a:t>名</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平均年齡：</a:t>
            </a:r>
            <a:r>
              <a:rPr lang="en-US" altLang="zh-TW" dirty="0"/>
              <a:t>33.19</a:t>
            </a:r>
            <a:r>
              <a:rPr lang="zh-TW" altLang="en-US" dirty="0"/>
              <a:t>歲</a:t>
            </a:r>
            <a:r>
              <a:rPr lang="en-US" altLang="zh-TW" dirty="0"/>
              <a:t>(SD=11.67)</a:t>
            </a:r>
          </a:p>
          <a:p>
            <a:pPr>
              <a:lnSpc>
                <a:spcPct val="125000"/>
              </a:lnSpc>
              <a:spcBef>
                <a:spcPts val="300"/>
              </a:spcBef>
              <a:spcAft>
                <a:spcPts val="300"/>
              </a:spcAft>
              <a:buFont typeface="Wingdings" panose="05000000000000000000" pitchFamily="2" charset="2"/>
              <a:buChar char="Ø"/>
            </a:pPr>
            <a:r>
              <a:rPr lang="zh-TW" altLang="en-US" dirty="0"/>
              <a:t>皆為德國北部不倫瑞克地區的居民</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63%</a:t>
            </a:r>
            <a:r>
              <a:rPr lang="zh-TW" altLang="en-US" dirty="0"/>
              <a:t>的受測者有體驗過</a:t>
            </a:r>
            <a:r>
              <a:rPr lang="en-US" altLang="zh-TW" dirty="0"/>
              <a:t>VR</a:t>
            </a:r>
          </a:p>
          <a:p>
            <a:pPr>
              <a:lnSpc>
                <a:spcPct val="125000"/>
              </a:lnSpc>
              <a:spcBef>
                <a:spcPts val="300"/>
              </a:spcBef>
              <a:spcAft>
                <a:spcPts val="300"/>
              </a:spcAft>
              <a:buFont typeface="Wingdings" panose="05000000000000000000" pitchFamily="2" charset="2"/>
              <a:buChar char="Ø"/>
            </a:pPr>
            <a:r>
              <a:rPr lang="en-US" altLang="zh-TW" dirty="0"/>
              <a:t>37%</a:t>
            </a:r>
            <a:r>
              <a:rPr lang="zh-TW" altLang="en-US" dirty="0"/>
              <a:t>的受測者有參加過</a:t>
            </a:r>
            <a:r>
              <a:rPr lang="en-US" altLang="zh-TW" dirty="0"/>
              <a:t>VR</a:t>
            </a:r>
            <a:r>
              <a:rPr lang="zh-TW" altLang="en-US" dirty="0"/>
              <a:t>實驗，但研究問題不一樣</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該實驗有根據赫爾辛基宣言進行</a:t>
            </a:r>
          </a:p>
        </p:txBody>
      </p:sp>
      <p:sp>
        <p:nvSpPr>
          <p:cNvPr id="4" name="投影片編號版面配置區 3">
            <a:extLst>
              <a:ext uri="{FF2B5EF4-FFF2-40B4-BE49-F238E27FC236}">
                <a16:creationId xmlns:a16="http://schemas.microsoft.com/office/drawing/2014/main" id="{F367D198-48CB-4BB2-B16A-A5F740CA88AC}"/>
              </a:ext>
            </a:extLst>
          </p:cNvPr>
          <p:cNvSpPr>
            <a:spLocks noGrp="1"/>
          </p:cNvSpPr>
          <p:nvPr>
            <p:ph type="sldNum" sz="quarter" idx="12"/>
          </p:nvPr>
        </p:nvSpPr>
        <p:spPr/>
        <p:txBody>
          <a:bodyPr/>
          <a:lstStyle/>
          <a:p>
            <a:fld id="{ADB9A16C-9DC4-47BC-86C3-85660D3CFFBD}" type="slidenum">
              <a:rPr lang="zh-TW" altLang="en-US" smtClean="0"/>
              <a:t>9</a:t>
            </a:fld>
            <a:endParaRPr lang="zh-TW" altLang="en-US"/>
          </a:p>
        </p:txBody>
      </p:sp>
    </p:spTree>
    <p:extLst>
      <p:ext uri="{BB962C8B-B14F-4D97-AF65-F5344CB8AC3E}">
        <p14:creationId xmlns:p14="http://schemas.microsoft.com/office/powerpoint/2010/main" val="2263232528"/>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1697</TotalTime>
  <Words>4027</Words>
  <Application>Microsoft Office PowerPoint</Application>
  <PresentationFormat>寬螢幕</PresentationFormat>
  <Paragraphs>335</Paragraphs>
  <Slides>34</Slides>
  <Notes>22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34</vt:i4>
      </vt:variant>
    </vt:vector>
  </HeadingPairs>
  <TitlesOfParts>
    <vt:vector size="41" baseType="lpstr">
      <vt:lpstr>NexusSerif</vt:lpstr>
      <vt:lpstr>arial</vt:lpstr>
      <vt:lpstr>arial</vt:lpstr>
      <vt:lpstr>Calibri</vt:lpstr>
      <vt:lpstr>Times New Roman</vt:lpstr>
      <vt:lpstr>Wingdings</vt:lpstr>
      <vt:lpstr>回顧</vt:lpstr>
      <vt:lpstr>paper進度</vt:lpstr>
      <vt:lpstr>PowerPoint 簡報</vt:lpstr>
      <vt:lpstr>觀念性架構</vt:lpstr>
      <vt:lpstr>An investigation of road crossing in a virtual environment</vt:lpstr>
      <vt:lpstr>Evaluation of pedestrian speed in Jordan with investigation of some contributing factors</vt:lpstr>
      <vt:lpstr>Young and older adult pedestrians’ behavior when crossing a street in front of conventional and self-driving cars</vt:lpstr>
      <vt:lpstr>PowerPoint 簡報</vt:lpstr>
      <vt:lpstr>Impact of External Human–Machine Interface Communication Strategies of Automated Vehicles on Pedestrians’ Crossing Decisions and Behaviors in an Urban Environment </vt:lpstr>
      <vt:lpstr>Method-受測者</vt:lpstr>
      <vt:lpstr>Method-設備</vt:lpstr>
      <vt:lpstr>Method-場景</vt:lpstr>
      <vt:lpstr>Method-場景</vt:lpstr>
      <vt:lpstr>Method-eHMI設計</vt:lpstr>
      <vt:lpstr>Method-動態eHMI</vt:lpstr>
      <vt:lpstr>Method-動態eHMI</vt:lpstr>
      <vt:lpstr>Method-動態eHMI</vt:lpstr>
      <vt:lpstr>Method-程序</vt:lpstr>
      <vt:lpstr>Method- SAM</vt:lpstr>
      <vt:lpstr>Method-實驗設計</vt:lpstr>
      <vt:lpstr>Result</vt:lpstr>
      <vt:lpstr>Result</vt:lpstr>
      <vt:lpstr>Result-SAM</vt:lpstr>
      <vt:lpstr>Result-SAM</vt:lpstr>
      <vt:lpstr>Result-SAM</vt:lpstr>
      <vt:lpstr>Result-可用性</vt:lpstr>
      <vt:lpstr>Discussion</vt:lpstr>
      <vt:lpstr>Discussion</vt:lpstr>
      <vt:lpstr>Conclusion</vt:lpstr>
      <vt:lpstr>PowerPoint 簡報</vt:lpstr>
      <vt:lpstr>Introduction</vt:lpstr>
      <vt:lpstr>Introduction-自動駕駛汽車與其他交通參與者的互動</vt:lpstr>
      <vt:lpstr>Introduction-eHMI</vt:lpstr>
      <vt:lpstr>Introduction-eHMI對其他交通參與者的影響</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153</cp:revision>
  <dcterms:created xsi:type="dcterms:W3CDTF">2021-11-29T17:21:10Z</dcterms:created>
  <dcterms:modified xsi:type="dcterms:W3CDTF">2022-05-10T15:15:19Z</dcterms:modified>
</cp:coreProperties>
</file>